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64"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04" d="100"/>
          <a:sy n="104" d="100"/>
        </p:scale>
        <p:origin x="144"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6EFA182-E60A-4223-9AA6-5B621E918C1C}" type="datetimeFigureOut">
              <a:rPr lang="en-US" smtClean="0"/>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F93930-3B86-4722-A895-1C71599A5794}" type="slidenum">
              <a:rPr lang="en-US" smtClean="0"/>
              <a:t>‹#›</a:t>
            </a:fld>
            <a:endParaRPr lang="en-US"/>
          </a:p>
        </p:txBody>
      </p:sp>
    </p:spTree>
    <p:extLst>
      <p:ext uri="{BB962C8B-B14F-4D97-AF65-F5344CB8AC3E}">
        <p14:creationId xmlns:p14="http://schemas.microsoft.com/office/powerpoint/2010/main" val="4121806436"/>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EFA182-E60A-4223-9AA6-5B621E918C1C}" type="datetimeFigureOut">
              <a:rPr lang="en-US" smtClean="0"/>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F93930-3B86-4722-A895-1C71599A5794}" type="slidenum">
              <a:rPr lang="en-US" smtClean="0"/>
              <a:t>‹#›</a:t>
            </a:fld>
            <a:endParaRPr lang="en-US"/>
          </a:p>
        </p:txBody>
      </p:sp>
    </p:spTree>
    <p:extLst>
      <p:ext uri="{BB962C8B-B14F-4D97-AF65-F5344CB8AC3E}">
        <p14:creationId xmlns:p14="http://schemas.microsoft.com/office/powerpoint/2010/main" val="195820036"/>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EFA182-E60A-4223-9AA6-5B621E918C1C}" type="datetimeFigureOut">
              <a:rPr lang="en-US" smtClean="0"/>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F93930-3B86-4722-A895-1C71599A5794}" type="slidenum">
              <a:rPr lang="en-US" smtClean="0"/>
              <a:t>‹#›</a:t>
            </a:fld>
            <a:endParaRPr lang="en-US"/>
          </a:p>
        </p:txBody>
      </p:sp>
    </p:spTree>
    <p:extLst>
      <p:ext uri="{BB962C8B-B14F-4D97-AF65-F5344CB8AC3E}">
        <p14:creationId xmlns:p14="http://schemas.microsoft.com/office/powerpoint/2010/main" val="2156612342"/>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EFA182-E60A-4223-9AA6-5B621E918C1C}" type="datetimeFigureOut">
              <a:rPr lang="en-US" smtClean="0"/>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F93930-3B86-4722-A895-1C71599A5794}" type="slidenum">
              <a:rPr lang="en-US" smtClean="0"/>
              <a:t>‹#›</a:t>
            </a:fld>
            <a:endParaRPr lang="en-US"/>
          </a:p>
        </p:txBody>
      </p:sp>
    </p:spTree>
    <p:extLst>
      <p:ext uri="{BB962C8B-B14F-4D97-AF65-F5344CB8AC3E}">
        <p14:creationId xmlns:p14="http://schemas.microsoft.com/office/powerpoint/2010/main" val="197129925"/>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EFA182-E60A-4223-9AA6-5B621E918C1C}" type="datetimeFigureOut">
              <a:rPr lang="en-US" smtClean="0"/>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F93930-3B86-4722-A895-1C71599A5794}" type="slidenum">
              <a:rPr lang="en-US" smtClean="0"/>
              <a:t>‹#›</a:t>
            </a:fld>
            <a:endParaRPr lang="en-US"/>
          </a:p>
        </p:txBody>
      </p:sp>
    </p:spTree>
    <p:extLst>
      <p:ext uri="{BB962C8B-B14F-4D97-AF65-F5344CB8AC3E}">
        <p14:creationId xmlns:p14="http://schemas.microsoft.com/office/powerpoint/2010/main" val="2572873855"/>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EFA182-E60A-4223-9AA6-5B621E918C1C}" type="datetimeFigureOut">
              <a:rPr lang="en-US" smtClean="0"/>
              <a:t>8/20/2020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F93930-3B86-4722-A895-1C71599A5794}" type="slidenum">
              <a:rPr lang="en-US" smtClean="0"/>
              <a:t>‹#›</a:t>
            </a:fld>
            <a:endParaRPr lang="en-US"/>
          </a:p>
        </p:txBody>
      </p:sp>
    </p:spTree>
    <p:extLst>
      <p:ext uri="{BB962C8B-B14F-4D97-AF65-F5344CB8AC3E}">
        <p14:creationId xmlns:p14="http://schemas.microsoft.com/office/powerpoint/2010/main" val="1506344713"/>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EFA182-E60A-4223-9AA6-5B621E918C1C}" type="datetimeFigureOut">
              <a:rPr lang="en-US" smtClean="0"/>
              <a:t>8/20/2020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F93930-3B86-4722-A895-1C71599A5794}" type="slidenum">
              <a:rPr lang="en-US" smtClean="0"/>
              <a:t>‹#›</a:t>
            </a:fld>
            <a:endParaRPr lang="en-US"/>
          </a:p>
        </p:txBody>
      </p:sp>
    </p:spTree>
    <p:extLst>
      <p:ext uri="{BB962C8B-B14F-4D97-AF65-F5344CB8AC3E}">
        <p14:creationId xmlns:p14="http://schemas.microsoft.com/office/powerpoint/2010/main" val="919716173"/>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EFA182-E60A-4223-9AA6-5B621E918C1C}" type="datetimeFigureOut">
              <a:rPr lang="en-US" smtClean="0"/>
              <a:t>8/20/2020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F93930-3B86-4722-A895-1C71599A5794}" type="slidenum">
              <a:rPr lang="en-US" smtClean="0"/>
              <a:t>‹#›</a:t>
            </a:fld>
            <a:endParaRPr lang="en-US"/>
          </a:p>
        </p:txBody>
      </p:sp>
    </p:spTree>
    <p:extLst>
      <p:ext uri="{BB962C8B-B14F-4D97-AF65-F5344CB8AC3E}">
        <p14:creationId xmlns:p14="http://schemas.microsoft.com/office/powerpoint/2010/main" val="1189772777"/>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EFA182-E60A-4223-9AA6-5B621E918C1C}" type="datetimeFigureOut">
              <a:rPr lang="en-US" smtClean="0"/>
              <a:t>8/20/2020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F93930-3B86-4722-A895-1C71599A5794}" type="slidenum">
              <a:rPr lang="en-US" smtClean="0"/>
              <a:t>‹#›</a:t>
            </a:fld>
            <a:endParaRPr lang="en-US"/>
          </a:p>
        </p:txBody>
      </p:sp>
    </p:spTree>
    <p:extLst>
      <p:ext uri="{BB962C8B-B14F-4D97-AF65-F5344CB8AC3E}">
        <p14:creationId xmlns:p14="http://schemas.microsoft.com/office/powerpoint/2010/main" val="3303089124"/>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EFA182-E60A-4223-9AA6-5B621E918C1C}" type="datetimeFigureOut">
              <a:rPr lang="en-US" smtClean="0"/>
              <a:t>8/20/2020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F93930-3B86-4722-A895-1C71599A5794}" type="slidenum">
              <a:rPr lang="en-US" smtClean="0"/>
              <a:t>‹#›</a:t>
            </a:fld>
            <a:endParaRPr lang="en-US"/>
          </a:p>
        </p:txBody>
      </p:sp>
    </p:spTree>
    <p:extLst>
      <p:ext uri="{BB962C8B-B14F-4D97-AF65-F5344CB8AC3E}">
        <p14:creationId xmlns:p14="http://schemas.microsoft.com/office/powerpoint/2010/main" val="217080414"/>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EFA182-E60A-4223-9AA6-5B621E918C1C}" type="datetimeFigureOut">
              <a:rPr lang="en-US" smtClean="0"/>
              <a:t>8/20/2020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F93930-3B86-4722-A895-1C71599A5794}" type="slidenum">
              <a:rPr lang="en-US" smtClean="0"/>
              <a:t>‹#›</a:t>
            </a:fld>
            <a:endParaRPr lang="en-US"/>
          </a:p>
        </p:txBody>
      </p:sp>
    </p:spTree>
    <p:extLst>
      <p:ext uri="{BB962C8B-B14F-4D97-AF65-F5344CB8AC3E}">
        <p14:creationId xmlns:p14="http://schemas.microsoft.com/office/powerpoint/2010/main" val="4133107508"/>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EFA182-E60A-4223-9AA6-5B621E918C1C}" type="datetimeFigureOut">
              <a:rPr lang="en-US" smtClean="0"/>
              <a:t>8/20/2020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F93930-3B86-4722-A895-1C71599A5794}" type="slidenum">
              <a:rPr lang="en-US" smtClean="0"/>
              <a:t>‹#›</a:t>
            </a:fld>
            <a:endParaRPr lang="en-US"/>
          </a:p>
        </p:txBody>
      </p:sp>
    </p:spTree>
    <p:extLst>
      <p:ext uri="{BB962C8B-B14F-4D97-AF65-F5344CB8AC3E}">
        <p14:creationId xmlns:p14="http://schemas.microsoft.com/office/powerpoint/2010/main" val="16609925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0301" b="14696"/>
          <a:stretch/>
        </p:blipFill>
        <p:spPr>
          <a:xfrm>
            <a:off x="0" y="0"/>
            <a:ext cx="12192000" cy="6858000"/>
          </a:xfrm>
          <a:prstGeom prst="rect">
            <a:avLst/>
          </a:prstGeom>
        </p:spPr>
      </p:pic>
      <p:sp>
        <p:nvSpPr>
          <p:cNvPr id="3" name="TextBox 2"/>
          <p:cNvSpPr txBox="1"/>
          <p:nvPr/>
        </p:nvSpPr>
        <p:spPr>
          <a:xfrm>
            <a:off x="803564" y="1089891"/>
            <a:ext cx="6951518" cy="707886"/>
          </a:xfrm>
          <a:prstGeom prst="rect">
            <a:avLst/>
          </a:prstGeom>
          <a:noFill/>
        </p:spPr>
        <p:txBody>
          <a:bodyPr wrap="square" rtlCol="0">
            <a:spAutoFit/>
          </a:bodyPr>
          <a:lstStyle/>
          <a:p>
            <a:r>
              <a:rPr lang="en-US" sz="4000" b="1" dirty="0"/>
              <a:t>Genesis 4.16-5.32</a:t>
            </a:r>
          </a:p>
        </p:txBody>
      </p:sp>
    </p:spTree>
    <p:extLst>
      <p:ext uri="{BB962C8B-B14F-4D97-AF65-F5344CB8AC3E}">
        <p14:creationId xmlns:p14="http://schemas.microsoft.com/office/powerpoint/2010/main" val="1153248588"/>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0" y="-12879"/>
            <a:ext cx="12191999" cy="4278094"/>
          </a:xfrm>
          <a:prstGeom prst="rect">
            <a:avLst/>
          </a:prstGeom>
          <a:noFill/>
        </p:spPr>
        <p:txBody>
          <a:bodyPr wrap="square" rtlCol="0">
            <a:spAutoFit/>
          </a:bodyPr>
          <a:lstStyle/>
          <a:p>
            <a:endParaRPr lang="en-US" sz="1400" dirty="0">
              <a:solidFill>
                <a:schemeClr val="bg1"/>
              </a:solidFill>
            </a:endParaRPr>
          </a:p>
          <a:p>
            <a:r>
              <a:rPr lang="en-US" sz="3400" dirty="0">
                <a:solidFill>
                  <a:schemeClr val="bg1"/>
                </a:solidFill>
              </a:rPr>
              <a:t>Genesis 5.3-5 NIV:  When Adam had lived 130 years, he had a son in his own likeness, </a:t>
            </a:r>
            <a:r>
              <a:rPr lang="en-US" sz="3400" b="1" u="sng" dirty="0">
                <a:solidFill>
                  <a:srgbClr val="FFFF00"/>
                </a:solidFill>
              </a:rPr>
              <a:t>in his own image</a:t>
            </a:r>
            <a:r>
              <a:rPr lang="en-US" sz="3400" dirty="0">
                <a:solidFill>
                  <a:schemeClr val="bg1"/>
                </a:solidFill>
              </a:rPr>
              <a:t>; and he named him Seth.  After Seth was born, Adam lived 800 years and had other sons and daughters. Altogether, Adam lived a total of 930 years, and then he died.</a:t>
            </a:r>
            <a:endParaRPr lang="en-US" sz="3400" dirty="0">
              <a:solidFill>
                <a:schemeClr val="bg1"/>
              </a:solidFill>
              <a:cs typeface="Times New Roman" panose="02020603050405020304" pitchFamily="18" charset="0"/>
            </a:endParaRPr>
          </a:p>
          <a:p>
            <a:pPr algn="r"/>
            <a:r>
              <a:rPr lang="en-US" sz="3400" dirty="0">
                <a:solidFill>
                  <a:srgbClr val="FFFF00"/>
                </a:solidFill>
                <a:cs typeface="Times New Roman" panose="02020603050405020304" pitchFamily="18" charset="0"/>
              </a:rPr>
              <a:t>Adam was created in God’s image</a:t>
            </a:r>
          </a:p>
          <a:p>
            <a:pPr algn="r"/>
            <a:endParaRPr lang="en-US" sz="2000" dirty="0">
              <a:solidFill>
                <a:srgbClr val="FFFF00"/>
              </a:solidFill>
              <a:cs typeface="Times New Roman" panose="02020603050405020304" pitchFamily="18" charset="0"/>
            </a:endParaRPr>
          </a:p>
          <a:p>
            <a:pPr algn="r"/>
            <a:r>
              <a:rPr lang="en-US" sz="3400" dirty="0">
                <a:solidFill>
                  <a:srgbClr val="FFFF00"/>
                </a:solidFill>
                <a:cs typeface="Times New Roman" panose="02020603050405020304" pitchFamily="18" charset="0"/>
              </a:rPr>
              <a:t>Seth was procreated in Adam’s image</a:t>
            </a:r>
          </a:p>
        </p:txBody>
      </p:sp>
    </p:spTree>
    <p:extLst>
      <p:ext uri="{BB962C8B-B14F-4D97-AF65-F5344CB8AC3E}">
        <p14:creationId xmlns:p14="http://schemas.microsoft.com/office/powerpoint/2010/main" val="1257603155"/>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0" y="-12879"/>
            <a:ext cx="12191999" cy="3970318"/>
          </a:xfrm>
          <a:prstGeom prst="rect">
            <a:avLst/>
          </a:prstGeom>
          <a:noFill/>
        </p:spPr>
        <p:txBody>
          <a:bodyPr wrap="square" rtlCol="0">
            <a:spAutoFit/>
          </a:bodyPr>
          <a:lstStyle/>
          <a:p>
            <a:endParaRPr lang="en-US" sz="1400" dirty="0">
              <a:solidFill>
                <a:schemeClr val="bg1"/>
              </a:solidFill>
            </a:endParaRPr>
          </a:p>
          <a:p>
            <a:r>
              <a:rPr lang="en-US" sz="3400" dirty="0">
                <a:solidFill>
                  <a:schemeClr val="bg1"/>
                </a:solidFill>
              </a:rPr>
              <a:t>Genesis 5.6-11 NIV:  When Seth had lived 105 years, he became the father of </a:t>
            </a:r>
            <a:r>
              <a:rPr lang="en-US" sz="3400" dirty="0" err="1">
                <a:solidFill>
                  <a:schemeClr val="bg1"/>
                </a:solidFill>
              </a:rPr>
              <a:t>Enosh</a:t>
            </a:r>
            <a:r>
              <a:rPr lang="en-US" sz="3400" dirty="0">
                <a:solidFill>
                  <a:schemeClr val="bg1"/>
                </a:solidFill>
              </a:rPr>
              <a:t>. After he became the father of </a:t>
            </a:r>
            <a:r>
              <a:rPr lang="en-US" sz="3400" dirty="0" err="1">
                <a:solidFill>
                  <a:schemeClr val="bg1"/>
                </a:solidFill>
              </a:rPr>
              <a:t>Enosh</a:t>
            </a:r>
            <a:r>
              <a:rPr lang="en-US" sz="3400" dirty="0">
                <a:solidFill>
                  <a:schemeClr val="bg1"/>
                </a:solidFill>
              </a:rPr>
              <a:t>, Seth lived 807 years and had other sons and daughters. Altogether, Seth lived a total of 912 years, and then he died.	When </a:t>
            </a:r>
            <a:r>
              <a:rPr lang="en-US" sz="3400" dirty="0" err="1">
                <a:solidFill>
                  <a:schemeClr val="bg1"/>
                </a:solidFill>
              </a:rPr>
              <a:t>Enosh</a:t>
            </a:r>
            <a:r>
              <a:rPr lang="en-US" sz="3400" dirty="0">
                <a:solidFill>
                  <a:schemeClr val="bg1"/>
                </a:solidFill>
              </a:rPr>
              <a:t> had lived 90 years, he became the father of Kenan. After he became the father of Kenan, </a:t>
            </a:r>
            <a:r>
              <a:rPr lang="en-US" sz="3400" dirty="0" err="1">
                <a:solidFill>
                  <a:schemeClr val="bg1"/>
                </a:solidFill>
              </a:rPr>
              <a:t>Enosh</a:t>
            </a:r>
            <a:r>
              <a:rPr lang="en-US" sz="3400" dirty="0">
                <a:solidFill>
                  <a:schemeClr val="bg1"/>
                </a:solidFill>
              </a:rPr>
              <a:t> lived 815 years and had other sons and daughters. Altogether, </a:t>
            </a:r>
            <a:r>
              <a:rPr lang="en-US" sz="3400" dirty="0" err="1">
                <a:solidFill>
                  <a:schemeClr val="bg1"/>
                </a:solidFill>
              </a:rPr>
              <a:t>Enosh</a:t>
            </a:r>
            <a:r>
              <a:rPr lang="en-US" sz="3400" dirty="0">
                <a:solidFill>
                  <a:schemeClr val="bg1"/>
                </a:solidFill>
              </a:rPr>
              <a:t> lived a total of 905 years, and then he died.</a:t>
            </a:r>
          </a:p>
        </p:txBody>
      </p:sp>
    </p:spTree>
    <p:extLst>
      <p:ext uri="{BB962C8B-B14F-4D97-AF65-F5344CB8AC3E}">
        <p14:creationId xmlns:p14="http://schemas.microsoft.com/office/powerpoint/2010/main" val="2691912720"/>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0" y="-12879"/>
            <a:ext cx="12191999" cy="4493538"/>
          </a:xfrm>
          <a:prstGeom prst="rect">
            <a:avLst/>
          </a:prstGeom>
          <a:noFill/>
        </p:spPr>
        <p:txBody>
          <a:bodyPr wrap="square" rtlCol="0">
            <a:spAutoFit/>
          </a:bodyPr>
          <a:lstStyle/>
          <a:p>
            <a:endParaRPr lang="en-US" sz="1400" dirty="0">
              <a:solidFill>
                <a:schemeClr val="bg1"/>
              </a:solidFill>
            </a:endParaRPr>
          </a:p>
          <a:p>
            <a:r>
              <a:rPr lang="en-US" sz="3400" dirty="0">
                <a:solidFill>
                  <a:schemeClr val="bg1"/>
                </a:solidFill>
              </a:rPr>
              <a:t>Genesis 5.12-17 NIV:   When Kenan had lived 70 years, he became the father of Mahalalel. After he became the father of Mahalalel, Kenan lived 840 years and had other sons and daughters. Altogether, Kenan lived a total of 910 years, and then he died. When Mahalalel had lived 65 years, he became the father of Jared. After he became the father of Jared, Mahalalel lived 830 years and had other sons and daughters. Altogether, Mahalalel lived a total of 895 years, and then he died.</a:t>
            </a:r>
          </a:p>
        </p:txBody>
      </p:sp>
    </p:spTree>
    <p:extLst>
      <p:ext uri="{BB962C8B-B14F-4D97-AF65-F5344CB8AC3E}">
        <p14:creationId xmlns:p14="http://schemas.microsoft.com/office/powerpoint/2010/main" val="1969833"/>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0" y="-12879"/>
            <a:ext cx="12191999" cy="5016758"/>
          </a:xfrm>
          <a:prstGeom prst="rect">
            <a:avLst/>
          </a:prstGeom>
          <a:noFill/>
        </p:spPr>
        <p:txBody>
          <a:bodyPr wrap="square" rtlCol="0">
            <a:spAutoFit/>
          </a:bodyPr>
          <a:lstStyle/>
          <a:p>
            <a:endParaRPr lang="en-US" sz="1400" dirty="0">
              <a:solidFill>
                <a:schemeClr val="bg1"/>
              </a:solidFill>
            </a:endParaRPr>
          </a:p>
          <a:p>
            <a:r>
              <a:rPr lang="en-US" sz="3400" dirty="0">
                <a:solidFill>
                  <a:schemeClr val="bg1"/>
                </a:solidFill>
              </a:rPr>
              <a:t>Genesis 5.18-24 NIV:  When Jared had lived 162 years, he became the father of Enoch. After he became the father of Enoch, Jared lived 800 years and had other sons and daughters. Altogether, Jared lived a total of 962 years, and then he died. When Enoch had lived 65 years, he became the father of Methuselah. After he became the father of Methuselah, Enoch walked faithfully with God 300 years and had other sons and daughters. Altogether, Enoch lived a total of 365 years. Enoch walked faithfully with God; then he was no more, because God took him away.</a:t>
            </a:r>
          </a:p>
        </p:txBody>
      </p:sp>
    </p:spTree>
    <p:extLst>
      <p:ext uri="{BB962C8B-B14F-4D97-AF65-F5344CB8AC3E}">
        <p14:creationId xmlns:p14="http://schemas.microsoft.com/office/powerpoint/2010/main" val="254670891"/>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0" y="-12879"/>
            <a:ext cx="12191999" cy="6032421"/>
          </a:xfrm>
          <a:prstGeom prst="rect">
            <a:avLst/>
          </a:prstGeom>
          <a:noFill/>
        </p:spPr>
        <p:txBody>
          <a:bodyPr wrap="square" rtlCol="0">
            <a:spAutoFit/>
          </a:bodyPr>
          <a:lstStyle/>
          <a:p>
            <a:endParaRPr lang="en-US" sz="1400" dirty="0">
              <a:solidFill>
                <a:schemeClr val="bg1"/>
              </a:solidFill>
            </a:endParaRPr>
          </a:p>
          <a:p>
            <a:r>
              <a:rPr lang="en-US" sz="3400" dirty="0">
                <a:solidFill>
                  <a:schemeClr val="bg1"/>
                </a:solidFill>
              </a:rPr>
              <a:t>Genesis 5.21-24 NIV:  When Enoch had lived 65 years, he became the father of Methuselah. After he became the father of Methuselah, </a:t>
            </a:r>
            <a:r>
              <a:rPr lang="en-US" sz="3400" b="1" u="sng" dirty="0">
                <a:solidFill>
                  <a:srgbClr val="FFFF00"/>
                </a:solidFill>
              </a:rPr>
              <a:t>Enoch walked faithfully with God 300 years</a:t>
            </a:r>
            <a:r>
              <a:rPr lang="en-US" sz="3400" dirty="0">
                <a:solidFill>
                  <a:schemeClr val="bg1"/>
                </a:solidFill>
              </a:rPr>
              <a:t> and had other sons and daughters. Altogether, Enoch lived a total of 365 years. Enoch walked faithfully with God; then he was no more, because God took him away.</a:t>
            </a:r>
          </a:p>
          <a:p>
            <a:pPr lvl="0" algn="r"/>
            <a:endParaRPr lang="en-US" sz="3400" dirty="0">
              <a:solidFill>
                <a:schemeClr val="bg1"/>
              </a:solidFill>
            </a:endParaRPr>
          </a:p>
          <a:p>
            <a:pPr lvl="0"/>
            <a:r>
              <a:rPr lang="en-US" sz="3400" dirty="0">
                <a:solidFill>
                  <a:schemeClr val="bg1"/>
                </a:solidFill>
              </a:rPr>
              <a:t>Colossians 2.6-7 NET:  …just as you received Christ Jesus as Lord, continue to live your lives in him, rooted and built up in him and firm in your faith…</a:t>
            </a:r>
          </a:p>
          <a:p>
            <a:endParaRPr lang="en-US" sz="3200" dirty="0">
              <a:solidFill>
                <a:schemeClr val="bg1"/>
              </a:solidFill>
            </a:endParaRPr>
          </a:p>
        </p:txBody>
      </p:sp>
    </p:spTree>
    <p:extLst>
      <p:ext uri="{BB962C8B-B14F-4D97-AF65-F5344CB8AC3E}">
        <p14:creationId xmlns:p14="http://schemas.microsoft.com/office/powerpoint/2010/main" val="3263929879"/>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0" y="-12879"/>
            <a:ext cx="12191999" cy="1354217"/>
          </a:xfrm>
          <a:prstGeom prst="rect">
            <a:avLst/>
          </a:prstGeom>
          <a:noFill/>
        </p:spPr>
        <p:txBody>
          <a:bodyPr wrap="square" rtlCol="0">
            <a:spAutoFit/>
          </a:bodyPr>
          <a:lstStyle/>
          <a:p>
            <a:endParaRPr lang="en-US" sz="1400" dirty="0">
              <a:solidFill>
                <a:schemeClr val="bg1"/>
              </a:solidFill>
            </a:endParaRPr>
          </a:p>
          <a:p>
            <a:r>
              <a:rPr lang="en-US" sz="3400" dirty="0">
                <a:solidFill>
                  <a:schemeClr val="bg1"/>
                </a:solidFill>
              </a:rPr>
              <a:t>Genesis 5.24 NIV:  Enoch walked faithfully with God; then he was no more, because God took him away.</a:t>
            </a:r>
          </a:p>
        </p:txBody>
      </p:sp>
    </p:spTree>
    <p:extLst>
      <p:ext uri="{BB962C8B-B14F-4D97-AF65-F5344CB8AC3E}">
        <p14:creationId xmlns:p14="http://schemas.microsoft.com/office/powerpoint/2010/main" val="2824088022"/>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0" y="-12879"/>
            <a:ext cx="12191999" cy="3970318"/>
          </a:xfrm>
          <a:prstGeom prst="rect">
            <a:avLst/>
          </a:prstGeom>
          <a:noFill/>
        </p:spPr>
        <p:txBody>
          <a:bodyPr wrap="square" rtlCol="0">
            <a:spAutoFit/>
          </a:bodyPr>
          <a:lstStyle/>
          <a:p>
            <a:endParaRPr lang="en-US" sz="1400" dirty="0">
              <a:solidFill>
                <a:schemeClr val="bg1"/>
              </a:solidFill>
            </a:endParaRPr>
          </a:p>
          <a:p>
            <a:r>
              <a:rPr lang="en-US" sz="3400" dirty="0">
                <a:solidFill>
                  <a:schemeClr val="bg1"/>
                </a:solidFill>
              </a:rPr>
              <a:t>Genesis 5.24 NIV:  Enoch walked faithfully with God; then he was no more, because God took him away.</a:t>
            </a:r>
          </a:p>
          <a:p>
            <a:endParaRPr lang="en-US" sz="3400" dirty="0">
              <a:solidFill>
                <a:schemeClr val="bg1"/>
              </a:solidFill>
            </a:endParaRPr>
          </a:p>
          <a:p>
            <a:endParaRPr lang="en-US" sz="3400" dirty="0">
              <a:solidFill>
                <a:schemeClr val="bg1"/>
              </a:solidFill>
            </a:endParaRPr>
          </a:p>
          <a:p>
            <a:r>
              <a:rPr lang="en-US" sz="3400" dirty="0">
                <a:solidFill>
                  <a:srgbClr val="FFFF00"/>
                </a:solidFill>
              </a:rPr>
              <a:t>2 Kings 2.11 NET:  As they were walking along and talking, suddenly a fiery chariot pulled by fiery horses appeared. They went between Elijah and Elisha, and Elijah went up to heaven in a windstorm.</a:t>
            </a:r>
          </a:p>
        </p:txBody>
      </p:sp>
    </p:spTree>
    <p:extLst>
      <p:ext uri="{BB962C8B-B14F-4D97-AF65-F5344CB8AC3E}">
        <p14:creationId xmlns:p14="http://schemas.microsoft.com/office/powerpoint/2010/main" val="57902598"/>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0" y="-12879"/>
            <a:ext cx="12191999" cy="5509200"/>
          </a:xfrm>
          <a:prstGeom prst="rect">
            <a:avLst/>
          </a:prstGeom>
          <a:noFill/>
        </p:spPr>
        <p:txBody>
          <a:bodyPr wrap="square" rtlCol="0">
            <a:spAutoFit/>
          </a:bodyPr>
          <a:lstStyle/>
          <a:p>
            <a:endParaRPr lang="en-US" sz="1400" dirty="0">
              <a:solidFill>
                <a:schemeClr val="bg1"/>
              </a:solidFill>
            </a:endParaRPr>
          </a:p>
          <a:p>
            <a:r>
              <a:rPr lang="en-US" sz="3400" dirty="0">
                <a:solidFill>
                  <a:schemeClr val="bg1"/>
                </a:solidFill>
              </a:rPr>
              <a:t>Genesis 5.24 NIV:  Enoch walked faithfully with God; then he was no more, because God took him away.</a:t>
            </a:r>
          </a:p>
          <a:p>
            <a:endParaRPr lang="en-US" sz="3400" dirty="0">
              <a:solidFill>
                <a:schemeClr val="bg1"/>
              </a:solidFill>
            </a:endParaRPr>
          </a:p>
          <a:p>
            <a:endParaRPr lang="en-US" sz="3400" dirty="0">
              <a:solidFill>
                <a:schemeClr val="bg1"/>
              </a:solidFill>
            </a:endParaRPr>
          </a:p>
          <a:p>
            <a:r>
              <a:rPr lang="en-US" sz="3400" dirty="0">
                <a:solidFill>
                  <a:srgbClr val="FFFF00"/>
                </a:solidFill>
              </a:rPr>
              <a:t>Hebrews 11.5-6 NIV:  By faith Enoch was taken from this life, so that he did not experience death: “He could not be found, because God had taken him away.” For before he was taken, he was commended as one who pleased God. And without faith it is impossible to please God, because anyone who comes to him must believe that he exists and that he rewards those who earnestly seek him.</a:t>
            </a:r>
          </a:p>
        </p:txBody>
      </p:sp>
    </p:spTree>
    <p:extLst>
      <p:ext uri="{BB962C8B-B14F-4D97-AF65-F5344CB8AC3E}">
        <p14:creationId xmlns:p14="http://schemas.microsoft.com/office/powerpoint/2010/main" val="2028564723"/>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0" y="-12879"/>
            <a:ext cx="12191999" cy="4970591"/>
          </a:xfrm>
          <a:prstGeom prst="rect">
            <a:avLst/>
          </a:prstGeom>
          <a:noFill/>
        </p:spPr>
        <p:txBody>
          <a:bodyPr wrap="square" rtlCol="0">
            <a:spAutoFit/>
          </a:bodyPr>
          <a:lstStyle/>
          <a:p>
            <a:endParaRPr lang="en-US" sz="1400" dirty="0">
              <a:solidFill>
                <a:schemeClr val="bg1"/>
              </a:solidFill>
            </a:endParaRPr>
          </a:p>
          <a:p>
            <a:r>
              <a:rPr lang="en-US" sz="3400" dirty="0">
                <a:solidFill>
                  <a:schemeClr val="bg1"/>
                </a:solidFill>
              </a:rPr>
              <a:t>Genesis 5.24 NIV:  Enoch walked faithfully with God; then he was no more, because God took him away.</a:t>
            </a:r>
          </a:p>
          <a:p>
            <a:endParaRPr lang="en-US" sz="3400" dirty="0">
              <a:solidFill>
                <a:schemeClr val="bg1"/>
              </a:solidFill>
            </a:endParaRPr>
          </a:p>
          <a:p>
            <a:r>
              <a:rPr lang="en-US" sz="3400" dirty="0">
                <a:solidFill>
                  <a:srgbClr val="FFFF00"/>
                </a:solidFill>
              </a:rPr>
              <a:t>Jude 1.14-15 NET:  Now Enoch, the seventh in descent beginning with Adam, even prophesied of them saying, “Look! The Lord is coming with thousands and thousands of his holy ones, to execute judgment on all, and to convict every person of all their thoroughly ungodly deeds that they have committed, and of all the harsh words that ungodly sinners have spoken against him.”</a:t>
            </a:r>
          </a:p>
        </p:txBody>
      </p:sp>
    </p:spTree>
    <p:extLst>
      <p:ext uri="{BB962C8B-B14F-4D97-AF65-F5344CB8AC3E}">
        <p14:creationId xmlns:p14="http://schemas.microsoft.com/office/powerpoint/2010/main" val="221421623"/>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0" y="-12879"/>
            <a:ext cx="12191999" cy="2277547"/>
          </a:xfrm>
          <a:prstGeom prst="rect">
            <a:avLst/>
          </a:prstGeom>
          <a:noFill/>
        </p:spPr>
        <p:txBody>
          <a:bodyPr wrap="square" rtlCol="0">
            <a:spAutoFit/>
          </a:bodyPr>
          <a:lstStyle/>
          <a:p>
            <a:endParaRPr lang="en-US" sz="1400" dirty="0">
              <a:solidFill>
                <a:schemeClr val="bg1"/>
              </a:solidFill>
            </a:endParaRPr>
          </a:p>
          <a:p>
            <a:r>
              <a:rPr lang="en-US" sz="3200" dirty="0">
                <a:solidFill>
                  <a:schemeClr val="bg1"/>
                </a:solidFill>
              </a:rPr>
              <a:t>Genesis 5.25-27 NIV:  When Methuselah had lived 187 years, he became the father of Lamech. After he became the father of Lamech, Methuselah lived 782 years and had other sons and daughters. Altogether, Methuselah lived a total of 969 years, and then he died.</a:t>
            </a:r>
          </a:p>
        </p:txBody>
      </p:sp>
    </p:spTree>
    <p:extLst>
      <p:ext uri="{BB962C8B-B14F-4D97-AF65-F5344CB8AC3E}">
        <p14:creationId xmlns:p14="http://schemas.microsoft.com/office/powerpoint/2010/main" val="354977039"/>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0" y="-12879"/>
            <a:ext cx="12191999" cy="2400657"/>
          </a:xfrm>
          <a:prstGeom prst="rect">
            <a:avLst/>
          </a:prstGeom>
          <a:noFill/>
        </p:spPr>
        <p:txBody>
          <a:bodyPr wrap="square" rtlCol="0">
            <a:spAutoFit/>
          </a:bodyPr>
          <a:lstStyle/>
          <a:p>
            <a:endParaRPr lang="en-US" sz="1400" dirty="0">
              <a:solidFill>
                <a:prstClr val="white"/>
              </a:solidFill>
            </a:endParaRPr>
          </a:p>
          <a:p>
            <a:r>
              <a:rPr lang="en-US" sz="3400" dirty="0">
                <a:solidFill>
                  <a:prstClr val="white"/>
                </a:solidFill>
              </a:rPr>
              <a:t>Genesis 4.16-17 NIV:  So Cain went out from the LORD’S presence and lived in the land of Nod, east of Eden.  Cain made love to his wife, and she became pregnant and gave birth to Enoch. Cain was then building a city, and he named it after his son Enoch.</a:t>
            </a:r>
            <a:endParaRPr lang="en-US" sz="3400" dirty="0">
              <a:solidFill>
                <a:prstClr val="white"/>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8B0E0935-DAEE-46CB-80E4-BB22C165138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1298" b="20700"/>
          <a:stretch/>
        </p:blipFill>
        <p:spPr>
          <a:xfrm>
            <a:off x="0" y="2468880"/>
            <a:ext cx="12192000" cy="4389120"/>
          </a:xfrm>
          <a:prstGeom prst="rect">
            <a:avLst/>
          </a:prstGeom>
        </p:spPr>
      </p:pic>
    </p:spTree>
    <p:extLst>
      <p:ext uri="{BB962C8B-B14F-4D97-AF65-F5344CB8AC3E}">
        <p14:creationId xmlns:p14="http://schemas.microsoft.com/office/powerpoint/2010/main" val="4156581503"/>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0" y="-12879"/>
            <a:ext cx="12191999" cy="3970318"/>
          </a:xfrm>
          <a:prstGeom prst="rect">
            <a:avLst/>
          </a:prstGeom>
          <a:noFill/>
        </p:spPr>
        <p:txBody>
          <a:bodyPr wrap="square" rtlCol="0">
            <a:spAutoFit/>
          </a:bodyPr>
          <a:lstStyle/>
          <a:p>
            <a:endParaRPr lang="en-US" sz="1400" dirty="0">
              <a:solidFill>
                <a:schemeClr val="bg1"/>
              </a:solidFill>
            </a:endParaRPr>
          </a:p>
          <a:p>
            <a:r>
              <a:rPr lang="en-US" sz="3400" dirty="0">
                <a:solidFill>
                  <a:schemeClr val="bg1"/>
                </a:solidFill>
              </a:rPr>
              <a:t>Genesis 5.28-32 NIV:  When Lamech had lived 182 years, he had a son. He named him </a:t>
            </a:r>
            <a:r>
              <a:rPr lang="en-US" sz="3400" b="1" u="sng" dirty="0">
                <a:solidFill>
                  <a:srgbClr val="FFFF00"/>
                </a:solidFill>
              </a:rPr>
              <a:t>Noah</a:t>
            </a:r>
            <a:r>
              <a:rPr lang="en-US" sz="3400" dirty="0">
                <a:solidFill>
                  <a:schemeClr val="bg1"/>
                </a:solidFill>
              </a:rPr>
              <a:t> and said, “</a:t>
            </a:r>
            <a:r>
              <a:rPr lang="en-US" sz="3400" b="1" u="sng" dirty="0">
                <a:solidFill>
                  <a:srgbClr val="FFFF00"/>
                </a:solidFill>
              </a:rPr>
              <a:t>He will comfort us in the labor and painful toil of our hands caused by the ground the LORD has cursed.</a:t>
            </a:r>
            <a:r>
              <a:rPr lang="en-US" sz="3400" dirty="0">
                <a:solidFill>
                  <a:schemeClr val="bg1"/>
                </a:solidFill>
              </a:rPr>
              <a:t>” After Noah was born, Lamech lived 595 years and had other sons and daughters. Altogether, Lamech lived a total of 777 years, and then he died. After Noah was 500 years old, he became the father of Shem, Ham, and Japheth.</a:t>
            </a:r>
          </a:p>
        </p:txBody>
      </p:sp>
    </p:spTree>
    <p:extLst>
      <p:ext uri="{BB962C8B-B14F-4D97-AF65-F5344CB8AC3E}">
        <p14:creationId xmlns:p14="http://schemas.microsoft.com/office/powerpoint/2010/main" val="1330898794"/>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0" y="-12879"/>
            <a:ext cx="12191999" cy="6771084"/>
          </a:xfrm>
          <a:prstGeom prst="rect">
            <a:avLst/>
          </a:prstGeom>
          <a:noFill/>
        </p:spPr>
        <p:txBody>
          <a:bodyPr wrap="square" rtlCol="0">
            <a:spAutoFit/>
          </a:bodyPr>
          <a:lstStyle/>
          <a:p>
            <a:endParaRPr lang="en-US" sz="1400" dirty="0">
              <a:solidFill>
                <a:schemeClr val="bg1"/>
              </a:solidFill>
            </a:endParaRPr>
          </a:p>
          <a:p>
            <a:r>
              <a:rPr lang="en-US" sz="3400" dirty="0">
                <a:solidFill>
                  <a:schemeClr val="bg1"/>
                </a:solidFill>
              </a:rPr>
              <a:t>Genesis 5.28-32 NIV:  When Lamech had lived 182 years, he had a son. He named him </a:t>
            </a:r>
            <a:r>
              <a:rPr lang="en-US" sz="3400" b="1" u="sng" dirty="0">
                <a:solidFill>
                  <a:srgbClr val="FF00FF"/>
                </a:solidFill>
              </a:rPr>
              <a:t>Noah</a:t>
            </a:r>
            <a:r>
              <a:rPr lang="en-US" sz="3400" dirty="0">
                <a:solidFill>
                  <a:schemeClr val="bg1"/>
                </a:solidFill>
              </a:rPr>
              <a:t> and said, “He</a:t>
            </a:r>
            <a:r>
              <a:rPr lang="en-US" sz="3400" dirty="0">
                <a:solidFill>
                  <a:srgbClr val="FFFF00"/>
                </a:solidFill>
              </a:rPr>
              <a:t> </a:t>
            </a:r>
            <a:r>
              <a:rPr lang="en-US" sz="3400" b="1" u="sng" dirty="0">
                <a:solidFill>
                  <a:srgbClr val="FFFF00"/>
                </a:solidFill>
              </a:rPr>
              <a:t>will comfort</a:t>
            </a:r>
            <a:r>
              <a:rPr lang="en-US" sz="3400" b="1" dirty="0">
                <a:solidFill>
                  <a:srgbClr val="FFFF00"/>
                </a:solidFill>
              </a:rPr>
              <a:t> </a:t>
            </a:r>
            <a:r>
              <a:rPr lang="en-US" sz="3400" dirty="0">
                <a:solidFill>
                  <a:schemeClr val="bg1"/>
                </a:solidFill>
              </a:rPr>
              <a:t>us in the labor and painful toil of our hands caused by the ground the LORD has cursed.” </a:t>
            </a:r>
          </a:p>
          <a:p>
            <a:r>
              <a:rPr lang="en-US" sz="3400" dirty="0">
                <a:solidFill>
                  <a:schemeClr val="bg1"/>
                </a:solidFill>
              </a:rPr>
              <a:t>														</a:t>
            </a:r>
            <a:r>
              <a:rPr lang="en-US" sz="3400" dirty="0">
                <a:solidFill>
                  <a:srgbClr val="FFFF00"/>
                </a:solidFill>
              </a:rPr>
              <a:t>		</a:t>
            </a:r>
            <a:r>
              <a:rPr lang="he-IL" sz="40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נָחֵם</a:t>
            </a:r>
            <a:r>
              <a:rPr lang="en-US" sz="3400" dirty="0">
                <a:solidFill>
                  <a:srgbClr val="FFFF00"/>
                </a:solidFill>
              </a:rPr>
              <a:t> = to comfort</a:t>
            </a:r>
          </a:p>
          <a:p>
            <a:pPr lvl="8"/>
            <a:r>
              <a:rPr lang="he-IL" sz="4000" dirty="0">
                <a:solidFill>
                  <a:srgbClr val="FF00FF"/>
                </a:solidFill>
                <a:latin typeface="Times New Roman" panose="02020603050405020304" pitchFamily="18" charset="0"/>
                <a:cs typeface="Times New Roman" panose="02020603050405020304" pitchFamily="18" charset="0"/>
              </a:rPr>
              <a:t>נוֹחַ</a:t>
            </a:r>
            <a:r>
              <a:rPr lang="en-US" sz="3400" dirty="0">
                <a:solidFill>
                  <a:srgbClr val="FF00FF"/>
                </a:solidFill>
              </a:rPr>
              <a:t> = rest or resting place. </a:t>
            </a:r>
          </a:p>
          <a:p>
            <a:endParaRPr lang="en-US" sz="3400" dirty="0">
              <a:solidFill>
                <a:schemeClr val="bg1"/>
              </a:solidFill>
            </a:endParaRPr>
          </a:p>
          <a:p>
            <a:r>
              <a:rPr lang="en-US" sz="3400" dirty="0">
                <a:solidFill>
                  <a:schemeClr val="bg1"/>
                </a:solidFill>
              </a:rPr>
              <a:t>Isaiah 52.9 NASB:  </a:t>
            </a:r>
          </a:p>
          <a:p>
            <a:r>
              <a:rPr lang="en-US" sz="3400" dirty="0">
                <a:solidFill>
                  <a:schemeClr val="bg1"/>
                </a:solidFill>
              </a:rPr>
              <a:t>Break forth, shout joyfully together, </a:t>
            </a:r>
          </a:p>
          <a:p>
            <a:r>
              <a:rPr lang="en-US" sz="3400" dirty="0">
                <a:solidFill>
                  <a:schemeClr val="bg1"/>
                </a:solidFill>
              </a:rPr>
              <a:t>You waste places of Jerusalem; </a:t>
            </a:r>
          </a:p>
          <a:p>
            <a:r>
              <a:rPr lang="en-US" sz="3400" dirty="0">
                <a:solidFill>
                  <a:schemeClr val="bg1"/>
                </a:solidFill>
              </a:rPr>
              <a:t>For the LORD has </a:t>
            </a:r>
            <a:r>
              <a:rPr lang="en-US" sz="3400" b="1" u="sng" dirty="0">
                <a:solidFill>
                  <a:srgbClr val="FFFF00"/>
                </a:solidFill>
              </a:rPr>
              <a:t>comforted</a:t>
            </a:r>
            <a:r>
              <a:rPr lang="en-US" sz="3400" dirty="0">
                <a:solidFill>
                  <a:schemeClr val="bg1"/>
                </a:solidFill>
              </a:rPr>
              <a:t> His people, </a:t>
            </a:r>
          </a:p>
          <a:p>
            <a:r>
              <a:rPr lang="en-US" sz="3400" dirty="0">
                <a:solidFill>
                  <a:schemeClr val="bg1"/>
                </a:solidFill>
              </a:rPr>
              <a:t>He has redeemed Jerusalem.</a:t>
            </a:r>
          </a:p>
        </p:txBody>
      </p:sp>
      <p:cxnSp>
        <p:nvCxnSpPr>
          <p:cNvPr id="3" name="Straight Arrow Connector 2">
            <a:extLst>
              <a:ext uri="{FF2B5EF4-FFF2-40B4-BE49-F238E27FC236}">
                <a16:creationId xmlns:a16="http://schemas.microsoft.com/office/drawing/2014/main" id="{23CB12AA-F149-4DFE-9A77-75DC001678D5}"/>
              </a:ext>
            </a:extLst>
          </p:cNvPr>
          <p:cNvCxnSpPr>
            <a:cxnSpLocks/>
          </p:cNvCxnSpPr>
          <p:nvPr/>
        </p:nvCxnSpPr>
        <p:spPr>
          <a:xfrm>
            <a:off x="3925454" y="1385454"/>
            <a:ext cx="0" cy="1450110"/>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90AD21B-53E5-4D70-906D-43D619BF96CE}"/>
              </a:ext>
            </a:extLst>
          </p:cNvPr>
          <p:cNvCxnSpPr>
            <a:cxnSpLocks/>
          </p:cNvCxnSpPr>
          <p:nvPr/>
        </p:nvCxnSpPr>
        <p:spPr>
          <a:xfrm>
            <a:off x="7615381" y="1385454"/>
            <a:ext cx="0" cy="979055"/>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4CD1ECB-5092-47BA-BAFD-636BA918712D}"/>
              </a:ext>
            </a:extLst>
          </p:cNvPr>
          <p:cNvCxnSpPr>
            <a:cxnSpLocks/>
          </p:cNvCxnSpPr>
          <p:nvPr/>
        </p:nvCxnSpPr>
        <p:spPr>
          <a:xfrm flipV="1">
            <a:off x="8552872" y="3094182"/>
            <a:ext cx="0" cy="193040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8AE739A-EB92-4E4F-B9EC-7EBEF0289096}"/>
              </a:ext>
            </a:extLst>
          </p:cNvPr>
          <p:cNvCxnSpPr>
            <a:cxnSpLocks/>
          </p:cNvCxnSpPr>
          <p:nvPr/>
        </p:nvCxnSpPr>
        <p:spPr>
          <a:xfrm flipV="1">
            <a:off x="5080000" y="5024582"/>
            <a:ext cx="3472872" cy="646546"/>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7294187"/>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Rectangle 104"/>
          <p:cNvSpPr/>
          <p:nvPr/>
        </p:nvSpPr>
        <p:spPr>
          <a:xfrm>
            <a:off x="0" y="1"/>
            <a:ext cx="12192000" cy="6863417"/>
          </a:xfrm>
          <a:prstGeom prst="rect">
            <a:avLst/>
          </a:prstGeom>
        </p:spPr>
        <p:txBody>
          <a:bodyPr wrap="square">
            <a:spAutoFit/>
          </a:bodyPr>
          <a:lstStyle/>
          <a:p>
            <a:pPr>
              <a:tabLst>
                <a:tab pos="4114800" algn="l"/>
                <a:tab pos="5943600" algn="l"/>
              </a:tabLst>
            </a:pPr>
            <a:r>
              <a:rPr lang="en-US" sz="2000" dirty="0">
                <a:solidFill>
                  <a:prstClr val="white"/>
                </a:solidFill>
              </a:rPr>
              <a:t>Adam [2:20]</a:t>
            </a:r>
          </a:p>
          <a:p>
            <a:pPr>
              <a:tabLst>
                <a:tab pos="5943600" algn="l"/>
                <a:tab pos="8229600" algn="l"/>
              </a:tabLst>
            </a:pPr>
            <a:r>
              <a:rPr lang="en-US" sz="2000" b="1" dirty="0">
                <a:solidFill>
                  <a:srgbClr val="FFFF00"/>
                </a:solidFill>
              </a:rPr>
              <a:t>Seth</a:t>
            </a:r>
            <a:r>
              <a:rPr lang="en-US" sz="2000" dirty="0">
                <a:solidFill>
                  <a:srgbClr val="FFFF00"/>
                </a:solidFill>
              </a:rPr>
              <a:t> </a:t>
            </a:r>
            <a:r>
              <a:rPr lang="en-US" sz="2000" dirty="0">
                <a:solidFill>
                  <a:prstClr val="white"/>
                </a:solidFill>
              </a:rPr>
              <a:t>[4:25]	Cain [4:1]		Abel [4:2]</a:t>
            </a:r>
          </a:p>
          <a:p>
            <a:pPr>
              <a:tabLst>
                <a:tab pos="5943600" algn="l"/>
                <a:tab pos="8229600" algn="l"/>
              </a:tabLst>
            </a:pPr>
            <a:r>
              <a:rPr lang="en-US" sz="2000" dirty="0" err="1">
                <a:solidFill>
                  <a:prstClr val="white"/>
                </a:solidFill>
              </a:rPr>
              <a:t>Enosh</a:t>
            </a:r>
            <a:r>
              <a:rPr lang="en-US" sz="2000" dirty="0">
                <a:solidFill>
                  <a:prstClr val="white"/>
                </a:solidFill>
              </a:rPr>
              <a:t> [4:26]	Enoch [4:17]</a:t>
            </a:r>
          </a:p>
          <a:p>
            <a:pPr>
              <a:tabLst>
                <a:tab pos="5943600" algn="l"/>
                <a:tab pos="8229600" algn="l"/>
              </a:tabLst>
            </a:pPr>
            <a:r>
              <a:rPr lang="en-US" sz="2000" dirty="0">
                <a:solidFill>
                  <a:prstClr val="white"/>
                </a:solidFill>
              </a:rPr>
              <a:t>Kenan [5:9]	</a:t>
            </a:r>
            <a:r>
              <a:rPr lang="en-US" sz="2000" dirty="0" err="1">
                <a:solidFill>
                  <a:prstClr val="white"/>
                </a:solidFill>
              </a:rPr>
              <a:t>Irad</a:t>
            </a:r>
            <a:r>
              <a:rPr lang="en-US" sz="2000" dirty="0">
                <a:solidFill>
                  <a:prstClr val="white"/>
                </a:solidFill>
              </a:rPr>
              <a:t> [4:18]</a:t>
            </a:r>
          </a:p>
          <a:p>
            <a:pPr>
              <a:tabLst>
                <a:tab pos="5943600" algn="l"/>
                <a:tab pos="8229600" algn="l"/>
              </a:tabLst>
            </a:pPr>
            <a:r>
              <a:rPr lang="en-US" sz="2000" dirty="0">
                <a:solidFill>
                  <a:prstClr val="white"/>
                </a:solidFill>
              </a:rPr>
              <a:t>Mahalalel [5:12]	</a:t>
            </a:r>
            <a:r>
              <a:rPr lang="en-US" sz="2000" dirty="0" err="1">
                <a:solidFill>
                  <a:prstClr val="white"/>
                </a:solidFill>
              </a:rPr>
              <a:t>Mehujael</a:t>
            </a:r>
            <a:r>
              <a:rPr lang="en-US" sz="2000" dirty="0">
                <a:solidFill>
                  <a:prstClr val="white"/>
                </a:solidFill>
              </a:rPr>
              <a:t> [4:18]</a:t>
            </a:r>
          </a:p>
          <a:p>
            <a:pPr>
              <a:tabLst>
                <a:tab pos="5943600" algn="l"/>
                <a:tab pos="8229600" algn="l"/>
              </a:tabLst>
            </a:pPr>
            <a:r>
              <a:rPr lang="en-US" sz="2000" dirty="0">
                <a:solidFill>
                  <a:prstClr val="white"/>
                </a:solidFill>
              </a:rPr>
              <a:t>Jared [5:15]	</a:t>
            </a:r>
            <a:r>
              <a:rPr lang="en-US" sz="2000" dirty="0" err="1">
                <a:solidFill>
                  <a:prstClr val="white"/>
                </a:solidFill>
              </a:rPr>
              <a:t>Methushael</a:t>
            </a:r>
            <a:r>
              <a:rPr lang="en-US" sz="2000" dirty="0">
                <a:solidFill>
                  <a:prstClr val="white"/>
                </a:solidFill>
              </a:rPr>
              <a:t> [4:18]</a:t>
            </a:r>
          </a:p>
          <a:p>
            <a:pPr>
              <a:tabLst>
                <a:tab pos="5943600" algn="l"/>
                <a:tab pos="8229600" algn="l"/>
              </a:tabLst>
            </a:pPr>
            <a:r>
              <a:rPr lang="en-US" sz="2000" dirty="0">
                <a:solidFill>
                  <a:prstClr val="white"/>
                </a:solidFill>
              </a:rPr>
              <a:t>Enoch [5:18]	Lamech [4:18]</a:t>
            </a:r>
          </a:p>
          <a:p>
            <a:pPr>
              <a:tabLst>
                <a:tab pos="5943600" algn="l"/>
                <a:tab pos="8229600" algn="l"/>
              </a:tabLst>
            </a:pPr>
            <a:r>
              <a:rPr lang="en-US" sz="2000" dirty="0">
                <a:solidFill>
                  <a:prstClr val="white"/>
                </a:solidFill>
              </a:rPr>
              <a:t>Methuselah [5:21]	</a:t>
            </a:r>
            <a:r>
              <a:rPr lang="en-US" sz="2000" dirty="0" err="1">
                <a:solidFill>
                  <a:prstClr val="white"/>
                </a:solidFill>
              </a:rPr>
              <a:t>Jabal</a:t>
            </a:r>
            <a:r>
              <a:rPr lang="en-US" sz="2000" dirty="0">
                <a:solidFill>
                  <a:prstClr val="white"/>
                </a:solidFill>
              </a:rPr>
              <a:t> [4:20]	Jubal [4:21]	Tubal-Cain [4:22]</a:t>
            </a:r>
          </a:p>
          <a:p>
            <a:pPr>
              <a:tabLst>
                <a:tab pos="4114800" algn="l"/>
                <a:tab pos="5943600" algn="l"/>
              </a:tabLst>
            </a:pPr>
            <a:r>
              <a:rPr lang="en-US" sz="2000" dirty="0" err="1">
                <a:solidFill>
                  <a:prstClr val="white"/>
                </a:solidFill>
              </a:rPr>
              <a:t>Lamech</a:t>
            </a:r>
            <a:r>
              <a:rPr lang="en-US" sz="2000" dirty="0">
                <a:solidFill>
                  <a:prstClr val="white"/>
                </a:solidFill>
              </a:rPr>
              <a:t> [5:25]</a:t>
            </a:r>
          </a:p>
          <a:p>
            <a:pPr>
              <a:tabLst>
                <a:tab pos="4114800" algn="l"/>
                <a:tab pos="5943600" algn="l"/>
              </a:tabLst>
            </a:pPr>
            <a:r>
              <a:rPr lang="en-US" sz="2000" b="1" dirty="0">
                <a:solidFill>
                  <a:srgbClr val="FFFF00"/>
                </a:solidFill>
              </a:rPr>
              <a:t>Noah</a:t>
            </a:r>
            <a:r>
              <a:rPr lang="en-US" sz="2000" dirty="0">
                <a:solidFill>
                  <a:srgbClr val="FFFF00"/>
                </a:solidFill>
              </a:rPr>
              <a:t> </a:t>
            </a:r>
            <a:r>
              <a:rPr lang="en-US" sz="2000" dirty="0">
                <a:solidFill>
                  <a:prstClr val="white"/>
                </a:solidFill>
              </a:rPr>
              <a:t>[5:29]</a:t>
            </a:r>
          </a:p>
          <a:p>
            <a:pPr>
              <a:tabLst>
                <a:tab pos="4114800" algn="l"/>
                <a:tab pos="5943600" algn="l"/>
              </a:tabLst>
            </a:pPr>
            <a:r>
              <a:rPr lang="en-US" sz="2000" dirty="0">
                <a:solidFill>
                  <a:prstClr val="white"/>
                </a:solidFill>
              </a:rPr>
              <a:t>Shem [5:32]	Ham [5:32]	Japheth [5:32]</a:t>
            </a:r>
          </a:p>
          <a:p>
            <a:pPr>
              <a:tabLst>
                <a:tab pos="4114800" algn="l"/>
                <a:tab pos="5943600" algn="l"/>
              </a:tabLst>
            </a:pPr>
            <a:r>
              <a:rPr lang="en-US" sz="2000" dirty="0" err="1">
                <a:solidFill>
                  <a:prstClr val="white"/>
                </a:solidFill>
              </a:rPr>
              <a:t>Arpachshed</a:t>
            </a:r>
            <a:r>
              <a:rPr lang="en-US" sz="2000" dirty="0">
                <a:solidFill>
                  <a:prstClr val="white"/>
                </a:solidFill>
              </a:rPr>
              <a:t> [10:22]</a:t>
            </a:r>
          </a:p>
          <a:p>
            <a:pPr>
              <a:tabLst>
                <a:tab pos="4114800" algn="l"/>
                <a:tab pos="5943600" algn="l"/>
              </a:tabLst>
            </a:pPr>
            <a:r>
              <a:rPr lang="en-US" sz="2000" dirty="0" err="1">
                <a:solidFill>
                  <a:prstClr val="white"/>
                </a:solidFill>
              </a:rPr>
              <a:t>Shelah</a:t>
            </a:r>
            <a:r>
              <a:rPr lang="en-US" sz="2000" dirty="0">
                <a:solidFill>
                  <a:prstClr val="white"/>
                </a:solidFill>
              </a:rPr>
              <a:t> [10:24]</a:t>
            </a:r>
          </a:p>
          <a:p>
            <a:pPr>
              <a:tabLst>
                <a:tab pos="4114800" algn="l"/>
                <a:tab pos="5943600" algn="l"/>
              </a:tabLst>
            </a:pPr>
            <a:r>
              <a:rPr lang="en-US" sz="2000" dirty="0">
                <a:solidFill>
                  <a:prstClr val="white"/>
                </a:solidFill>
              </a:rPr>
              <a:t>Ebert [10:24]</a:t>
            </a:r>
          </a:p>
          <a:p>
            <a:pPr>
              <a:tabLst>
                <a:tab pos="4114800" algn="l"/>
                <a:tab pos="5943600" algn="l"/>
              </a:tabLst>
            </a:pPr>
            <a:r>
              <a:rPr lang="en-US" sz="2000" dirty="0">
                <a:solidFill>
                  <a:prstClr val="white"/>
                </a:solidFill>
              </a:rPr>
              <a:t>Peleg [10:25]</a:t>
            </a:r>
          </a:p>
          <a:p>
            <a:pPr>
              <a:tabLst>
                <a:tab pos="4114800" algn="l"/>
                <a:tab pos="5943600" algn="l"/>
              </a:tabLst>
            </a:pPr>
            <a:r>
              <a:rPr lang="en-US" sz="2000" dirty="0" err="1">
                <a:solidFill>
                  <a:prstClr val="white"/>
                </a:solidFill>
              </a:rPr>
              <a:t>Reul</a:t>
            </a:r>
            <a:r>
              <a:rPr lang="en-US" sz="2000" dirty="0">
                <a:solidFill>
                  <a:prstClr val="white"/>
                </a:solidFill>
              </a:rPr>
              <a:t> [11:18]</a:t>
            </a:r>
          </a:p>
          <a:p>
            <a:pPr>
              <a:tabLst>
                <a:tab pos="4114800" algn="l"/>
                <a:tab pos="5943600" algn="l"/>
              </a:tabLst>
            </a:pPr>
            <a:r>
              <a:rPr lang="en-US" sz="2000" dirty="0" err="1">
                <a:solidFill>
                  <a:prstClr val="white"/>
                </a:solidFill>
              </a:rPr>
              <a:t>Serug</a:t>
            </a:r>
            <a:r>
              <a:rPr lang="en-US" sz="2000" dirty="0">
                <a:solidFill>
                  <a:prstClr val="white"/>
                </a:solidFill>
              </a:rPr>
              <a:t> [11:20]</a:t>
            </a:r>
          </a:p>
          <a:p>
            <a:pPr>
              <a:tabLst>
                <a:tab pos="4114800" algn="l"/>
                <a:tab pos="5943600" algn="l"/>
              </a:tabLst>
            </a:pPr>
            <a:r>
              <a:rPr lang="en-US" sz="2000" dirty="0" err="1">
                <a:solidFill>
                  <a:prstClr val="white"/>
                </a:solidFill>
              </a:rPr>
              <a:t>Nahor</a:t>
            </a:r>
            <a:r>
              <a:rPr lang="en-US" sz="2000" dirty="0">
                <a:solidFill>
                  <a:prstClr val="white"/>
                </a:solidFill>
              </a:rPr>
              <a:t> [11:22]</a:t>
            </a:r>
          </a:p>
          <a:p>
            <a:pPr>
              <a:tabLst>
                <a:tab pos="4114800" algn="l"/>
                <a:tab pos="5943600" algn="l"/>
              </a:tabLst>
            </a:pPr>
            <a:r>
              <a:rPr lang="en-US" sz="2000" dirty="0" err="1">
                <a:solidFill>
                  <a:prstClr val="white"/>
                </a:solidFill>
              </a:rPr>
              <a:t>Terah</a:t>
            </a:r>
            <a:r>
              <a:rPr lang="en-US" sz="2000" dirty="0">
                <a:solidFill>
                  <a:prstClr val="white"/>
                </a:solidFill>
              </a:rPr>
              <a:t> [11:24]</a:t>
            </a:r>
          </a:p>
          <a:p>
            <a:pPr>
              <a:tabLst>
                <a:tab pos="4114800" algn="l"/>
                <a:tab pos="5943600" algn="l"/>
              </a:tabLst>
            </a:pPr>
            <a:r>
              <a:rPr lang="en-US" sz="2000" b="1" dirty="0">
                <a:solidFill>
                  <a:srgbClr val="FFFF00"/>
                </a:solidFill>
              </a:rPr>
              <a:t>Abram</a:t>
            </a:r>
            <a:r>
              <a:rPr lang="en-US" sz="2000" dirty="0">
                <a:solidFill>
                  <a:srgbClr val="FFFF00"/>
                </a:solidFill>
              </a:rPr>
              <a:t> </a:t>
            </a:r>
            <a:r>
              <a:rPr lang="en-US" sz="2000" dirty="0">
                <a:solidFill>
                  <a:prstClr val="white"/>
                </a:solidFill>
              </a:rPr>
              <a:t>[11:26]		</a:t>
            </a:r>
            <a:r>
              <a:rPr lang="en-US" sz="2000" dirty="0" err="1">
                <a:solidFill>
                  <a:prstClr val="white"/>
                </a:solidFill>
              </a:rPr>
              <a:t>Naher</a:t>
            </a:r>
            <a:r>
              <a:rPr lang="en-US" sz="2000" dirty="0">
                <a:solidFill>
                  <a:prstClr val="white"/>
                </a:solidFill>
              </a:rPr>
              <a:t> [11:26]	Haram [11:26]</a:t>
            </a:r>
          </a:p>
          <a:p>
            <a:pPr>
              <a:tabLst>
                <a:tab pos="4114800" algn="l"/>
                <a:tab pos="5943600" algn="l"/>
              </a:tabLst>
            </a:pPr>
            <a:r>
              <a:rPr lang="en-US" sz="2000" dirty="0">
                <a:solidFill>
                  <a:prstClr val="white"/>
                </a:solidFill>
              </a:rPr>
              <a:t>Isaac [17:21]	Ishmael [16:11]</a:t>
            </a:r>
          </a:p>
          <a:p>
            <a:r>
              <a:rPr lang="en-US" sz="2000" dirty="0">
                <a:solidFill>
                  <a:prstClr val="white"/>
                </a:solidFill>
              </a:rPr>
              <a:t>Jacob [25:26]			Esau [25:26]</a:t>
            </a:r>
          </a:p>
        </p:txBody>
      </p:sp>
      <p:cxnSp>
        <p:nvCxnSpPr>
          <p:cNvPr id="107" name="Straight Connector 106"/>
          <p:cNvCxnSpPr>
            <a:cxnSpLocks/>
          </p:cNvCxnSpPr>
          <p:nvPr/>
        </p:nvCxnSpPr>
        <p:spPr>
          <a:xfrm>
            <a:off x="1551709" y="156518"/>
            <a:ext cx="7472218"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7578437" y="1981199"/>
            <a:ext cx="2384854"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cxnSpLocks/>
          </p:cNvCxnSpPr>
          <p:nvPr/>
        </p:nvCxnSpPr>
        <p:spPr>
          <a:xfrm>
            <a:off x="1477818" y="2903837"/>
            <a:ext cx="5071264"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a:cxnSpLocks/>
          </p:cNvCxnSpPr>
          <p:nvPr/>
        </p:nvCxnSpPr>
        <p:spPr>
          <a:xfrm>
            <a:off x="1551709" y="5655150"/>
            <a:ext cx="6579037"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cxnSpLocks/>
          </p:cNvCxnSpPr>
          <p:nvPr/>
        </p:nvCxnSpPr>
        <p:spPr>
          <a:xfrm>
            <a:off x="1708727" y="5939481"/>
            <a:ext cx="3102172"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cxnSpLocks/>
          </p:cNvCxnSpPr>
          <p:nvPr/>
        </p:nvCxnSpPr>
        <p:spPr>
          <a:xfrm>
            <a:off x="1477818" y="6269493"/>
            <a:ext cx="1120096"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a:off x="9023927" y="156518"/>
            <a:ext cx="0" cy="238898"/>
          </a:xfrm>
          <a:prstGeom prst="straightConnector1">
            <a:avLst/>
          </a:prstGeom>
          <a:ln w="254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a:off x="6225434" y="156518"/>
            <a:ext cx="0" cy="238898"/>
          </a:xfrm>
          <a:prstGeom prst="straightConnector1">
            <a:avLst/>
          </a:prstGeom>
          <a:ln w="254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p:nvPr/>
        </p:nvCxnSpPr>
        <p:spPr>
          <a:xfrm>
            <a:off x="8485472" y="1981199"/>
            <a:ext cx="0" cy="238898"/>
          </a:xfrm>
          <a:prstGeom prst="straightConnector1">
            <a:avLst/>
          </a:prstGeom>
          <a:ln w="254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p:nvPr/>
        </p:nvCxnSpPr>
        <p:spPr>
          <a:xfrm>
            <a:off x="9963291" y="1981199"/>
            <a:ext cx="0" cy="238898"/>
          </a:xfrm>
          <a:prstGeom prst="straightConnector1">
            <a:avLst/>
          </a:prstGeom>
          <a:ln w="254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p:nvPr/>
        </p:nvCxnSpPr>
        <p:spPr>
          <a:xfrm>
            <a:off x="6549081" y="2903837"/>
            <a:ext cx="0" cy="238898"/>
          </a:xfrm>
          <a:prstGeom prst="straightConnector1">
            <a:avLst/>
          </a:prstGeom>
          <a:ln w="254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a:off x="4604952" y="2903837"/>
            <a:ext cx="0" cy="238898"/>
          </a:xfrm>
          <a:prstGeom prst="straightConnector1">
            <a:avLst/>
          </a:prstGeom>
          <a:ln w="254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a:off x="8130746" y="5700583"/>
            <a:ext cx="0" cy="238898"/>
          </a:xfrm>
          <a:prstGeom prst="straightConnector1">
            <a:avLst/>
          </a:prstGeom>
          <a:ln w="254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a:off x="6243283" y="5700583"/>
            <a:ext cx="0" cy="238898"/>
          </a:xfrm>
          <a:prstGeom prst="straightConnector1">
            <a:avLst/>
          </a:prstGeom>
          <a:ln w="254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a:off x="4810898" y="5939481"/>
            <a:ext cx="0" cy="238898"/>
          </a:xfrm>
          <a:prstGeom prst="straightConnector1">
            <a:avLst/>
          </a:prstGeom>
          <a:ln w="254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a:off x="2597914" y="6269493"/>
            <a:ext cx="0" cy="238898"/>
          </a:xfrm>
          <a:prstGeom prst="straightConnector1">
            <a:avLst/>
          </a:prstGeom>
          <a:ln w="254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074471"/>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0" y="-12879"/>
            <a:ext cx="12191999" cy="2400657"/>
          </a:xfrm>
          <a:prstGeom prst="rect">
            <a:avLst/>
          </a:prstGeom>
          <a:noFill/>
        </p:spPr>
        <p:txBody>
          <a:bodyPr wrap="square" rtlCol="0">
            <a:spAutoFit/>
          </a:bodyPr>
          <a:lstStyle/>
          <a:p>
            <a:endParaRPr lang="en-US" sz="1400" dirty="0">
              <a:solidFill>
                <a:prstClr val="white"/>
              </a:solidFill>
            </a:endParaRPr>
          </a:p>
          <a:p>
            <a:r>
              <a:rPr lang="en-US" sz="3400" dirty="0">
                <a:solidFill>
                  <a:prstClr val="white"/>
                </a:solidFill>
              </a:rPr>
              <a:t>Genesis 4.18-19 NIV:  To Enoch was born </a:t>
            </a:r>
            <a:r>
              <a:rPr lang="en-US" sz="3400" dirty="0" err="1">
                <a:solidFill>
                  <a:prstClr val="white"/>
                </a:solidFill>
              </a:rPr>
              <a:t>Irad</a:t>
            </a:r>
            <a:r>
              <a:rPr lang="en-US" sz="3400" dirty="0">
                <a:solidFill>
                  <a:prstClr val="white"/>
                </a:solidFill>
              </a:rPr>
              <a:t>, and </a:t>
            </a:r>
            <a:r>
              <a:rPr lang="en-US" sz="3400" dirty="0" err="1">
                <a:solidFill>
                  <a:prstClr val="white"/>
                </a:solidFill>
              </a:rPr>
              <a:t>Irad</a:t>
            </a:r>
            <a:r>
              <a:rPr lang="en-US" sz="3400" dirty="0">
                <a:solidFill>
                  <a:prstClr val="white"/>
                </a:solidFill>
              </a:rPr>
              <a:t> was the father of </a:t>
            </a:r>
            <a:r>
              <a:rPr lang="en-US" sz="3400" dirty="0" err="1">
                <a:solidFill>
                  <a:prstClr val="white"/>
                </a:solidFill>
              </a:rPr>
              <a:t>Mehujael</a:t>
            </a:r>
            <a:r>
              <a:rPr lang="en-US" sz="3400" dirty="0">
                <a:solidFill>
                  <a:prstClr val="white"/>
                </a:solidFill>
              </a:rPr>
              <a:t>, and </a:t>
            </a:r>
            <a:r>
              <a:rPr lang="en-US" sz="3400" dirty="0" err="1">
                <a:solidFill>
                  <a:prstClr val="white"/>
                </a:solidFill>
              </a:rPr>
              <a:t>Mehujael</a:t>
            </a:r>
            <a:r>
              <a:rPr lang="en-US" sz="3400" dirty="0">
                <a:solidFill>
                  <a:prstClr val="white"/>
                </a:solidFill>
              </a:rPr>
              <a:t> was the father of </a:t>
            </a:r>
            <a:r>
              <a:rPr lang="en-US" sz="3400" dirty="0" err="1">
                <a:solidFill>
                  <a:prstClr val="white"/>
                </a:solidFill>
              </a:rPr>
              <a:t>Methushael</a:t>
            </a:r>
            <a:r>
              <a:rPr lang="en-US" sz="3400" dirty="0">
                <a:solidFill>
                  <a:prstClr val="white"/>
                </a:solidFill>
              </a:rPr>
              <a:t>, and </a:t>
            </a:r>
            <a:r>
              <a:rPr lang="en-US" sz="3400" dirty="0" err="1">
                <a:solidFill>
                  <a:prstClr val="white"/>
                </a:solidFill>
              </a:rPr>
              <a:t>Methushael</a:t>
            </a:r>
            <a:r>
              <a:rPr lang="en-US" sz="3400" dirty="0">
                <a:solidFill>
                  <a:prstClr val="white"/>
                </a:solidFill>
              </a:rPr>
              <a:t> was the father of Lamech. Lamech married two women, one named Adah and the other Zillah.</a:t>
            </a:r>
            <a:endParaRPr lang="en-US" sz="3400" dirty="0">
              <a:solidFill>
                <a:prstClr val="white"/>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55C7AC9C-149F-459D-99A7-3D0B79F4C9D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1298" b="20700"/>
          <a:stretch/>
        </p:blipFill>
        <p:spPr>
          <a:xfrm>
            <a:off x="0" y="2468880"/>
            <a:ext cx="12192000" cy="4389120"/>
          </a:xfrm>
          <a:prstGeom prst="rect">
            <a:avLst/>
          </a:prstGeom>
        </p:spPr>
      </p:pic>
    </p:spTree>
    <p:extLst>
      <p:ext uri="{BB962C8B-B14F-4D97-AF65-F5344CB8AC3E}">
        <p14:creationId xmlns:p14="http://schemas.microsoft.com/office/powerpoint/2010/main" val="2983548589"/>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0" y="-12879"/>
            <a:ext cx="12191999" cy="5539978"/>
          </a:xfrm>
          <a:prstGeom prst="rect">
            <a:avLst/>
          </a:prstGeom>
          <a:noFill/>
        </p:spPr>
        <p:txBody>
          <a:bodyPr wrap="square" rtlCol="0">
            <a:spAutoFit/>
          </a:bodyPr>
          <a:lstStyle/>
          <a:p>
            <a:endParaRPr lang="en-US" sz="1400" dirty="0">
              <a:solidFill>
                <a:prstClr val="white"/>
              </a:solidFill>
            </a:endParaRPr>
          </a:p>
          <a:p>
            <a:pPr>
              <a:tabLst>
                <a:tab pos="6629400" algn="l"/>
              </a:tabLst>
            </a:pPr>
            <a:r>
              <a:rPr lang="en-US" sz="3400" dirty="0">
                <a:solidFill>
                  <a:prstClr val="white"/>
                </a:solidFill>
              </a:rPr>
              <a:t>	Genesis 4.20-22 NIV:  Adah 	gave birth to Jabal; he was the 	father of those who live in 	tents and raise livestock. His 	brother’s name was Jubal; he 	was the father of all who play 	stringed instruments and 	pipes. Zillah also had a son, Tubal-Cain, who forged all kinds of tools out of bronze and iron. Tubal-Cain’s sister was </a:t>
            </a:r>
            <a:r>
              <a:rPr lang="en-US" sz="3400" dirty="0" err="1">
                <a:solidFill>
                  <a:prstClr val="white"/>
                </a:solidFill>
              </a:rPr>
              <a:t>Naamah</a:t>
            </a:r>
            <a:r>
              <a:rPr lang="en-US" sz="3400" dirty="0">
                <a:solidFill>
                  <a:prstClr val="white"/>
                </a:solidFill>
              </a:rPr>
              <a:t>.</a:t>
            </a:r>
            <a:endParaRPr lang="en-US" sz="3400" dirty="0">
              <a:solidFill>
                <a:prstClr val="white"/>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357" r="929"/>
          <a:stretch/>
        </p:blipFill>
        <p:spPr>
          <a:xfrm>
            <a:off x="0" y="0"/>
            <a:ext cx="6583680" cy="4333009"/>
          </a:xfrm>
          <a:prstGeom prst="rect">
            <a:avLst/>
          </a:prstGeom>
        </p:spPr>
      </p:pic>
      <p:sp>
        <p:nvSpPr>
          <p:cNvPr id="3" name="TextBox 2"/>
          <p:cNvSpPr txBox="1"/>
          <p:nvPr/>
        </p:nvSpPr>
        <p:spPr>
          <a:xfrm>
            <a:off x="0" y="157018"/>
            <a:ext cx="3127663" cy="400110"/>
          </a:xfrm>
          <a:prstGeom prst="rect">
            <a:avLst/>
          </a:prstGeom>
          <a:noFill/>
        </p:spPr>
        <p:txBody>
          <a:bodyPr wrap="square" rtlCol="0">
            <a:spAutoFit/>
          </a:bodyPr>
          <a:lstStyle/>
          <a:p>
            <a:pPr algn="r"/>
            <a:r>
              <a:rPr lang="en-US" sz="2000" dirty="0">
                <a:solidFill>
                  <a:schemeClr val="bg1"/>
                </a:solidFill>
              </a:rPr>
              <a:t>jamesjonesinstruments.com</a:t>
            </a:r>
          </a:p>
        </p:txBody>
      </p:sp>
    </p:spTree>
    <p:extLst>
      <p:ext uri="{BB962C8B-B14F-4D97-AF65-F5344CB8AC3E}">
        <p14:creationId xmlns:p14="http://schemas.microsoft.com/office/powerpoint/2010/main" val="1409182930"/>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4522304" y="-12879"/>
            <a:ext cx="7669695" cy="3262432"/>
          </a:xfrm>
          <a:prstGeom prst="rect">
            <a:avLst/>
          </a:prstGeom>
          <a:noFill/>
        </p:spPr>
        <p:txBody>
          <a:bodyPr wrap="square" rtlCol="0">
            <a:spAutoFit/>
          </a:bodyPr>
          <a:lstStyle/>
          <a:p>
            <a:endParaRPr lang="en-US" sz="1400" dirty="0">
              <a:solidFill>
                <a:prstClr val="white"/>
              </a:solidFill>
            </a:endParaRPr>
          </a:p>
          <a:p>
            <a:r>
              <a:rPr lang="en-US" sz="3200" dirty="0">
                <a:solidFill>
                  <a:prstClr val="white"/>
                </a:solidFill>
              </a:rPr>
              <a:t>Genesis 4.23-24 NIV:  Lamech said to his wives, “Adah and Zillah, listen to me; wives of Lamech, hear my words. I have killed a man for wounding me, a young man for injuring me.  If Cain is avenged seven times,</a:t>
            </a:r>
          </a:p>
          <a:p>
            <a:r>
              <a:rPr lang="en-US" sz="3200" dirty="0">
                <a:solidFill>
                  <a:prstClr val="white"/>
                </a:solidFill>
              </a:rPr>
              <a:t>then Lamech seventy-seven times.”</a:t>
            </a:r>
            <a:endParaRPr lang="en-US" sz="3200" dirty="0">
              <a:solidFill>
                <a:prstClr val="white"/>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522304" cy="6858000"/>
          </a:xfrm>
          <a:prstGeom prst="rect">
            <a:avLst/>
          </a:prstGeom>
        </p:spPr>
      </p:pic>
    </p:spTree>
    <p:extLst>
      <p:ext uri="{BB962C8B-B14F-4D97-AF65-F5344CB8AC3E}">
        <p14:creationId xmlns:p14="http://schemas.microsoft.com/office/powerpoint/2010/main" val="1603618230"/>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0" y="-12879"/>
            <a:ext cx="12191999" cy="4678204"/>
          </a:xfrm>
          <a:prstGeom prst="rect">
            <a:avLst/>
          </a:prstGeom>
          <a:noFill/>
        </p:spPr>
        <p:txBody>
          <a:bodyPr wrap="square" rtlCol="0">
            <a:spAutoFit/>
          </a:bodyPr>
          <a:lstStyle/>
          <a:p>
            <a:endParaRPr lang="en-US" sz="1400" dirty="0">
              <a:solidFill>
                <a:prstClr val="white"/>
              </a:solidFill>
            </a:endParaRPr>
          </a:p>
          <a:p>
            <a:r>
              <a:rPr lang="en-US" sz="3400" dirty="0">
                <a:solidFill>
                  <a:prstClr val="white"/>
                </a:solidFill>
              </a:rPr>
              <a:t>Genesis 4.25-26 NIV:  Adam made love to his wife again, and she gave birth to a son and named him </a:t>
            </a:r>
            <a:r>
              <a:rPr lang="en-US" sz="3400" b="1" u="sng" dirty="0">
                <a:solidFill>
                  <a:srgbClr val="FFFF00"/>
                </a:solidFill>
              </a:rPr>
              <a:t>Seth</a:t>
            </a:r>
            <a:r>
              <a:rPr lang="en-US" sz="3400" dirty="0">
                <a:solidFill>
                  <a:prstClr val="white"/>
                </a:solidFill>
              </a:rPr>
              <a:t>, saying, “God has </a:t>
            </a:r>
            <a:r>
              <a:rPr lang="en-US" sz="3400" b="1" u="sng" dirty="0">
                <a:solidFill>
                  <a:srgbClr val="FFFF00"/>
                </a:solidFill>
              </a:rPr>
              <a:t>granted</a:t>
            </a:r>
            <a:r>
              <a:rPr lang="en-US" sz="3400" dirty="0">
                <a:solidFill>
                  <a:prstClr val="white"/>
                </a:solidFill>
              </a:rPr>
              <a:t> me another child in place of Abel, since Cain killed him.” Seth also had a son, and he named him </a:t>
            </a:r>
            <a:r>
              <a:rPr lang="en-US" sz="3400" dirty="0" err="1">
                <a:solidFill>
                  <a:prstClr val="white"/>
                </a:solidFill>
              </a:rPr>
              <a:t>Enosh</a:t>
            </a:r>
            <a:r>
              <a:rPr lang="en-US" sz="3400" dirty="0">
                <a:solidFill>
                  <a:prstClr val="white"/>
                </a:solidFill>
              </a:rPr>
              <a:t>. At that time people began to call on the name of the LORD.</a:t>
            </a:r>
          </a:p>
          <a:p>
            <a:endParaRPr lang="en-US" sz="3400" dirty="0">
              <a:solidFill>
                <a:srgbClr val="FFFF00"/>
              </a:solidFill>
              <a:latin typeface="Times New Roman" panose="02020603050405020304" pitchFamily="18" charset="0"/>
              <a:cs typeface="Times New Roman" panose="02020603050405020304" pitchFamily="18" charset="0"/>
            </a:endParaRPr>
          </a:p>
          <a:p>
            <a:r>
              <a:rPr lang="he-IL" sz="4000" dirty="0">
                <a:solidFill>
                  <a:srgbClr val="FFFF00"/>
                </a:solidFill>
                <a:latin typeface="Times New Roman" panose="02020603050405020304" pitchFamily="18" charset="0"/>
                <a:cs typeface="Times New Roman" panose="02020603050405020304" pitchFamily="18" charset="0"/>
              </a:rPr>
              <a:t>שִׁית</a:t>
            </a:r>
            <a:r>
              <a:rPr lang="en-US" sz="3400" dirty="0">
                <a:solidFill>
                  <a:srgbClr val="FFFF00"/>
                </a:solidFill>
              </a:rPr>
              <a:t> = placed [granted] or ordained </a:t>
            </a:r>
          </a:p>
          <a:p>
            <a:r>
              <a:rPr lang="he-IL" sz="4000" dirty="0">
                <a:solidFill>
                  <a:srgbClr val="FFFF00"/>
                </a:solidFill>
                <a:latin typeface="Times New Roman" panose="02020603050405020304" pitchFamily="18" charset="0"/>
                <a:cs typeface="Times New Roman" panose="02020603050405020304" pitchFamily="18" charset="0"/>
              </a:rPr>
              <a:t>שֵׁת</a:t>
            </a:r>
            <a:r>
              <a:rPr lang="en-US" sz="3400" dirty="0">
                <a:solidFill>
                  <a:srgbClr val="FFFF00"/>
                </a:solidFill>
              </a:rPr>
              <a:t> = Seth </a:t>
            </a:r>
            <a:endParaRPr lang="en-US" sz="34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2022701"/>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Rectangle 104"/>
          <p:cNvSpPr/>
          <p:nvPr/>
        </p:nvSpPr>
        <p:spPr>
          <a:xfrm>
            <a:off x="0" y="0"/>
            <a:ext cx="12192000" cy="5847755"/>
          </a:xfrm>
          <a:prstGeom prst="rect">
            <a:avLst/>
          </a:prstGeom>
        </p:spPr>
        <p:txBody>
          <a:bodyPr wrap="square">
            <a:spAutoFit/>
          </a:bodyPr>
          <a:lstStyle/>
          <a:p>
            <a:pPr>
              <a:tabLst>
                <a:tab pos="3657600" algn="l"/>
                <a:tab pos="7315200" algn="l"/>
              </a:tabLst>
            </a:pPr>
            <a:endParaRPr lang="en-US" sz="1400" dirty="0">
              <a:solidFill>
                <a:prstClr val="white"/>
              </a:solidFill>
            </a:endParaRPr>
          </a:p>
          <a:p>
            <a:pPr>
              <a:tabLst>
                <a:tab pos="3657600" algn="l"/>
                <a:tab pos="7315200" algn="l"/>
              </a:tabLst>
            </a:pPr>
            <a:r>
              <a:rPr lang="en-US" sz="3400" dirty="0">
                <a:solidFill>
                  <a:prstClr val="white"/>
                </a:solidFill>
              </a:rPr>
              <a:t>Adam [2:20]</a:t>
            </a:r>
          </a:p>
          <a:p>
            <a:pPr>
              <a:tabLst>
                <a:tab pos="3657600" algn="l"/>
                <a:tab pos="7315200" algn="l"/>
              </a:tabLst>
            </a:pPr>
            <a:endParaRPr lang="en-US" sz="2000" b="1" dirty="0">
              <a:solidFill>
                <a:srgbClr val="FFFF00"/>
              </a:solidFill>
            </a:endParaRPr>
          </a:p>
          <a:p>
            <a:pPr>
              <a:tabLst>
                <a:tab pos="3657600" algn="l"/>
                <a:tab pos="7315200" algn="l"/>
              </a:tabLst>
            </a:pPr>
            <a:r>
              <a:rPr lang="en-US" sz="3400" b="1" dirty="0">
                <a:solidFill>
                  <a:srgbClr val="FFFF00"/>
                </a:solidFill>
              </a:rPr>
              <a:t>Seth</a:t>
            </a:r>
            <a:r>
              <a:rPr lang="en-US" sz="3400" dirty="0">
                <a:solidFill>
                  <a:srgbClr val="FFFF00"/>
                </a:solidFill>
              </a:rPr>
              <a:t> </a:t>
            </a:r>
            <a:r>
              <a:rPr lang="en-US" sz="3400" dirty="0">
                <a:solidFill>
                  <a:prstClr val="white"/>
                </a:solidFill>
              </a:rPr>
              <a:t>[4:25]	Cain [4:1]	Abel [4:2]</a:t>
            </a:r>
          </a:p>
          <a:p>
            <a:pPr>
              <a:tabLst>
                <a:tab pos="3657600" algn="l"/>
                <a:tab pos="7315200" algn="l"/>
              </a:tabLst>
            </a:pPr>
            <a:r>
              <a:rPr lang="en-US" sz="3400" dirty="0" err="1">
                <a:solidFill>
                  <a:prstClr val="white"/>
                </a:solidFill>
              </a:rPr>
              <a:t>Enosh</a:t>
            </a:r>
            <a:r>
              <a:rPr lang="en-US" sz="3400" dirty="0">
                <a:solidFill>
                  <a:prstClr val="white"/>
                </a:solidFill>
              </a:rPr>
              <a:t> [4:26]	Enoch [4:17]</a:t>
            </a:r>
          </a:p>
          <a:p>
            <a:pPr>
              <a:tabLst>
                <a:tab pos="3657600" algn="l"/>
                <a:tab pos="7315200" algn="l"/>
              </a:tabLst>
            </a:pPr>
            <a:r>
              <a:rPr lang="en-US" sz="3400" dirty="0">
                <a:solidFill>
                  <a:prstClr val="white"/>
                </a:solidFill>
              </a:rPr>
              <a:t>Kenan [5:9]	</a:t>
            </a:r>
            <a:r>
              <a:rPr lang="en-US" sz="3400" dirty="0" err="1">
                <a:solidFill>
                  <a:prstClr val="white"/>
                </a:solidFill>
              </a:rPr>
              <a:t>Irad</a:t>
            </a:r>
            <a:r>
              <a:rPr lang="en-US" sz="3400" dirty="0">
                <a:solidFill>
                  <a:prstClr val="white"/>
                </a:solidFill>
              </a:rPr>
              <a:t> [4:18]</a:t>
            </a:r>
          </a:p>
          <a:p>
            <a:pPr>
              <a:tabLst>
                <a:tab pos="3657600" algn="l"/>
                <a:tab pos="7315200" algn="l"/>
              </a:tabLst>
            </a:pPr>
            <a:r>
              <a:rPr lang="en-US" sz="3400" dirty="0">
                <a:solidFill>
                  <a:prstClr val="white"/>
                </a:solidFill>
              </a:rPr>
              <a:t>Mahalalel [5:12]	</a:t>
            </a:r>
            <a:r>
              <a:rPr lang="en-US" sz="3400" dirty="0" err="1">
                <a:solidFill>
                  <a:prstClr val="white"/>
                </a:solidFill>
              </a:rPr>
              <a:t>Mehujael</a:t>
            </a:r>
            <a:r>
              <a:rPr lang="en-US" sz="3400" dirty="0">
                <a:solidFill>
                  <a:prstClr val="white"/>
                </a:solidFill>
              </a:rPr>
              <a:t> [4:18]</a:t>
            </a:r>
          </a:p>
          <a:p>
            <a:pPr>
              <a:tabLst>
                <a:tab pos="3657600" algn="l"/>
                <a:tab pos="7315200" algn="l"/>
              </a:tabLst>
            </a:pPr>
            <a:r>
              <a:rPr lang="en-US" sz="3400" dirty="0">
                <a:solidFill>
                  <a:prstClr val="white"/>
                </a:solidFill>
              </a:rPr>
              <a:t>Jared [5:15]	</a:t>
            </a:r>
            <a:r>
              <a:rPr lang="en-US" sz="3400" dirty="0" err="1">
                <a:solidFill>
                  <a:prstClr val="white"/>
                </a:solidFill>
              </a:rPr>
              <a:t>Methushael</a:t>
            </a:r>
            <a:r>
              <a:rPr lang="en-US" sz="3400" dirty="0">
                <a:solidFill>
                  <a:prstClr val="white"/>
                </a:solidFill>
              </a:rPr>
              <a:t> [4:18]</a:t>
            </a:r>
          </a:p>
          <a:p>
            <a:pPr>
              <a:tabLst>
                <a:tab pos="3657600" algn="l"/>
                <a:tab pos="7315200" algn="l"/>
              </a:tabLst>
            </a:pPr>
            <a:r>
              <a:rPr lang="en-US" sz="3400" dirty="0">
                <a:solidFill>
                  <a:prstClr val="white"/>
                </a:solidFill>
              </a:rPr>
              <a:t>Enoch [5:18]	Lamech [4:18]</a:t>
            </a:r>
          </a:p>
          <a:p>
            <a:pPr>
              <a:tabLst>
                <a:tab pos="3657600" algn="l"/>
                <a:tab pos="7315200" algn="l"/>
              </a:tabLst>
            </a:pPr>
            <a:r>
              <a:rPr lang="en-US" sz="3400" dirty="0">
                <a:solidFill>
                  <a:prstClr val="white"/>
                </a:solidFill>
              </a:rPr>
              <a:t>Methuselah [5:21]	</a:t>
            </a:r>
          </a:p>
          <a:p>
            <a:pPr>
              <a:tabLst>
                <a:tab pos="3657600" algn="l"/>
                <a:tab pos="7315200" algn="l"/>
              </a:tabLst>
            </a:pPr>
            <a:r>
              <a:rPr lang="en-US" sz="3400" dirty="0">
                <a:solidFill>
                  <a:prstClr val="white"/>
                </a:solidFill>
              </a:rPr>
              <a:t>Lamech [5:25]	      Jabal [4:20]   Jubal [4:21]  Tubal-Cain [4:22]</a:t>
            </a:r>
          </a:p>
          <a:p>
            <a:pPr>
              <a:tabLst>
                <a:tab pos="3657600" algn="l"/>
                <a:tab pos="7315200" algn="l"/>
              </a:tabLst>
            </a:pPr>
            <a:r>
              <a:rPr lang="en-US" sz="3400" dirty="0">
                <a:solidFill>
                  <a:prstClr val="white"/>
                </a:solidFill>
              </a:rPr>
              <a:t>Noah [5:29]</a:t>
            </a:r>
          </a:p>
        </p:txBody>
      </p:sp>
      <p:cxnSp>
        <p:nvCxnSpPr>
          <p:cNvPr id="107" name="Straight Connector 106"/>
          <p:cNvCxnSpPr>
            <a:cxnSpLocks/>
          </p:cNvCxnSpPr>
          <p:nvPr/>
        </p:nvCxnSpPr>
        <p:spPr>
          <a:xfrm>
            <a:off x="2219224" y="509156"/>
            <a:ext cx="5585503"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a:cxnSpLocks/>
          </p:cNvCxnSpPr>
          <p:nvPr/>
        </p:nvCxnSpPr>
        <p:spPr>
          <a:xfrm>
            <a:off x="6307282" y="3958936"/>
            <a:ext cx="2966027"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a:cxnSpLocks/>
          </p:cNvCxnSpPr>
          <p:nvPr/>
        </p:nvCxnSpPr>
        <p:spPr>
          <a:xfrm>
            <a:off x="4218211" y="509156"/>
            <a:ext cx="0" cy="534553"/>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p:cNvCxnSpPr>
          <p:nvPr/>
        </p:nvCxnSpPr>
        <p:spPr>
          <a:xfrm>
            <a:off x="9284854" y="3958936"/>
            <a:ext cx="0" cy="714664"/>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B53CBAF-419C-4AE8-B082-0885383949F8}"/>
              </a:ext>
            </a:extLst>
          </p:cNvPr>
          <p:cNvCxnSpPr>
            <a:cxnSpLocks/>
          </p:cNvCxnSpPr>
          <p:nvPr/>
        </p:nvCxnSpPr>
        <p:spPr>
          <a:xfrm>
            <a:off x="7804727" y="509156"/>
            <a:ext cx="0" cy="534553"/>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3CCCD78-2D03-439C-9A74-B5D85E7A9AB3}"/>
              </a:ext>
            </a:extLst>
          </p:cNvPr>
          <p:cNvCxnSpPr>
            <a:cxnSpLocks/>
          </p:cNvCxnSpPr>
          <p:nvPr/>
        </p:nvCxnSpPr>
        <p:spPr>
          <a:xfrm>
            <a:off x="611411" y="689265"/>
            <a:ext cx="0" cy="354444"/>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5661E83-364B-4A06-A65B-59D75B266A3B}"/>
              </a:ext>
            </a:extLst>
          </p:cNvPr>
          <p:cNvCxnSpPr>
            <a:cxnSpLocks/>
          </p:cNvCxnSpPr>
          <p:nvPr/>
        </p:nvCxnSpPr>
        <p:spPr>
          <a:xfrm>
            <a:off x="7026563" y="3958936"/>
            <a:ext cx="0" cy="714664"/>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C0016BAD-634C-4722-9656-90DF50579A67}"/>
              </a:ext>
            </a:extLst>
          </p:cNvPr>
          <p:cNvCxnSpPr>
            <a:cxnSpLocks/>
          </p:cNvCxnSpPr>
          <p:nvPr/>
        </p:nvCxnSpPr>
        <p:spPr>
          <a:xfrm>
            <a:off x="4699000" y="4157518"/>
            <a:ext cx="0" cy="589973"/>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5477622"/>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0" y="-12879"/>
            <a:ext cx="12191999" cy="4585871"/>
          </a:xfrm>
          <a:prstGeom prst="rect">
            <a:avLst/>
          </a:prstGeom>
          <a:noFill/>
        </p:spPr>
        <p:txBody>
          <a:bodyPr wrap="square" rtlCol="0">
            <a:spAutoFit/>
          </a:bodyPr>
          <a:lstStyle/>
          <a:p>
            <a:endParaRPr lang="en-US" sz="1400" dirty="0">
              <a:solidFill>
                <a:prstClr val="white"/>
              </a:solidFill>
            </a:endParaRPr>
          </a:p>
          <a:p>
            <a:r>
              <a:rPr lang="en-US" sz="3400" dirty="0">
                <a:solidFill>
                  <a:prstClr val="white"/>
                </a:solidFill>
              </a:rPr>
              <a:t>Genesis 4.25-26 NIV:  Adam made love to his wife again, and she gave birth to a son and named him Seth, saying, “God has granted me another child in place of Abel, since Cain killed him.” Seth also had a son, and he named him </a:t>
            </a:r>
            <a:r>
              <a:rPr lang="en-US" sz="3400" dirty="0" err="1">
                <a:solidFill>
                  <a:prstClr val="white"/>
                </a:solidFill>
              </a:rPr>
              <a:t>Enosh</a:t>
            </a:r>
            <a:r>
              <a:rPr lang="en-US" sz="3400" dirty="0">
                <a:solidFill>
                  <a:prstClr val="white"/>
                </a:solidFill>
              </a:rPr>
              <a:t>. At that time </a:t>
            </a:r>
            <a:r>
              <a:rPr lang="en-US" sz="3400" b="1" u="sng" dirty="0">
                <a:solidFill>
                  <a:srgbClr val="FFFF00"/>
                </a:solidFill>
              </a:rPr>
              <a:t>people began to call on the name of the LORD.</a:t>
            </a:r>
          </a:p>
          <a:p>
            <a:endParaRPr lang="en-US" sz="3400" u="sng" dirty="0">
              <a:solidFill>
                <a:srgbClr val="FFFF00"/>
              </a:solidFill>
            </a:endParaRPr>
          </a:p>
          <a:p>
            <a:pPr algn="r"/>
            <a:endParaRPr lang="en-US" sz="3400" u="sng" dirty="0">
              <a:solidFill>
                <a:srgbClr val="FFFF00"/>
              </a:solidFill>
            </a:endParaRPr>
          </a:p>
          <a:p>
            <a:r>
              <a:rPr lang="he-IL" sz="4000" dirty="0">
                <a:solidFill>
                  <a:srgbClr val="FFFF00"/>
                </a:solidFill>
                <a:latin typeface="Times New Roman" panose="02020603050405020304" pitchFamily="18" charset="0"/>
                <a:cs typeface="Times New Roman" panose="02020603050405020304" pitchFamily="18" charset="0"/>
              </a:rPr>
              <a:t>קָרָא</a:t>
            </a:r>
            <a:r>
              <a:rPr lang="en-US" sz="3400" dirty="0">
                <a:solidFill>
                  <a:srgbClr val="FFFF00"/>
                </a:solidFill>
              </a:rPr>
              <a:t> = call on in prayer or proclaim in worship</a:t>
            </a:r>
          </a:p>
        </p:txBody>
      </p:sp>
      <p:cxnSp>
        <p:nvCxnSpPr>
          <p:cNvPr id="3" name="Straight Arrow Connector 2"/>
          <p:cNvCxnSpPr/>
          <p:nvPr/>
        </p:nvCxnSpPr>
        <p:spPr>
          <a:xfrm>
            <a:off x="608447" y="2961408"/>
            <a:ext cx="10390" cy="935183"/>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0941579"/>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4837814" y="212436"/>
            <a:ext cx="7354186" cy="3970318"/>
          </a:xfrm>
          <a:prstGeom prst="rect">
            <a:avLst/>
          </a:prstGeom>
          <a:noFill/>
        </p:spPr>
        <p:txBody>
          <a:bodyPr wrap="square" rtlCol="0">
            <a:spAutoFit/>
          </a:bodyPr>
          <a:lstStyle/>
          <a:p>
            <a:endParaRPr lang="en-US" sz="1400" dirty="0">
              <a:solidFill>
                <a:schemeClr val="bg1"/>
              </a:solidFill>
            </a:endParaRPr>
          </a:p>
          <a:p>
            <a:r>
              <a:rPr lang="en-US" sz="3400" dirty="0">
                <a:solidFill>
                  <a:schemeClr val="bg1"/>
                </a:solidFill>
              </a:rPr>
              <a:t>Genesis 5.1-2 NIV:  This is the written account of Adam’s family line. When God created mankind, he made them in the likeness of God. He created them male and female and blessed them. And he named them “Mankind” when they were created.</a:t>
            </a:r>
            <a:endParaRPr lang="en-US" sz="3400" dirty="0">
              <a:solidFill>
                <a:schemeClr val="bg1"/>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0" y="6150114"/>
            <a:ext cx="9143999" cy="707886"/>
          </a:xfrm>
          <a:prstGeom prst="rect">
            <a:avLst/>
          </a:prstGeom>
          <a:noFill/>
        </p:spPr>
        <p:txBody>
          <a:bodyPr wrap="square" rtlCol="0">
            <a:spAutoFit/>
          </a:bodyPr>
          <a:lstStyle/>
          <a:p>
            <a:r>
              <a:rPr lang="en-US" sz="2000" i="1" dirty="0">
                <a:solidFill>
                  <a:schemeClr val="bg1"/>
                </a:solidFill>
              </a:rPr>
              <a:t>Adam and Eve, from “Art in the Christian Tradition,” Vanderbilt Divinity Library, Nashville, TN / diglib.library.vanderbilt.edu.  Original source was mfa.org.</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56804" r="10192" b="1418"/>
          <a:stretch/>
        </p:blipFill>
        <p:spPr>
          <a:xfrm>
            <a:off x="0" y="0"/>
            <a:ext cx="4837814" cy="6217920"/>
          </a:xfrm>
          <a:prstGeom prst="rect">
            <a:avLst/>
          </a:prstGeom>
        </p:spPr>
      </p:pic>
    </p:spTree>
    <p:extLst>
      <p:ext uri="{BB962C8B-B14F-4D97-AF65-F5344CB8AC3E}">
        <p14:creationId xmlns:p14="http://schemas.microsoft.com/office/powerpoint/2010/main" val="2805700094"/>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288</TotalTime>
  <Words>1772</Words>
  <Application>Microsoft Office PowerPoint</Application>
  <PresentationFormat>Widescreen</PresentationFormat>
  <Paragraphs>103</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Groben</dc:creator>
  <cp:lastModifiedBy>William Groben</cp:lastModifiedBy>
  <cp:revision>29</cp:revision>
  <dcterms:created xsi:type="dcterms:W3CDTF">2015-09-18T13:44:27Z</dcterms:created>
  <dcterms:modified xsi:type="dcterms:W3CDTF">2020-08-20T15:23:26Z</dcterms:modified>
</cp:coreProperties>
</file>